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9" r:id="rId2"/>
    <p:sldId id="258" r:id="rId3"/>
    <p:sldId id="260" r:id="rId4"/>
    <p:sldId id="267" r:id="rId5"/>
    <p:sldId id="262" r:id="rId6"/>
    <p:sldId id="263" r:id="rId7"/>
    <p:sldId id="266" r:id="rId8"/>
    <p:sldId id="274" r:id="rId9"/>
    <p:sldId id="261" r:id="rId10"/>
    <p:sldId id="278" r:id="rId11"/>
    <p:sldId id="268" r:id="rId12"/>
    <p:sldId id="282" r:id="rId13"/>
    <p:sldId id="269" r:id="rId14"/>
    <p:sldId id="279" r:id="rId15"/>
    <p:sldId id="280" r:id="rId16"/>
    <p:sldId id="281" r:id="rId17"/>
    <p:sldId id="283" r:id="rId18"/>
    <p:sldId id="284" r:id="rId19"/>
    <p:sldId id="286" r:id="rId20"/>
    <p:sldId id="290" r:id="rId21"/>
    <p:sldId id="287" r:id="rId22"/>
    <p:sldId id="271" r:id="rId23"/>
    <p:sldId id="272" r:id="rId24"/>
    <p:sldId id="277" r:id="rId25"/>
    <p:sldId id="270" r:id="rId26"/>
    <p:sldId id="288" r:id="rId27"/>
    <p:sldId id="291" r:id="rId28"/>
    <p:sldId id="275" r:id="rId29"/>
    <p:sldId id="276" r:id="rId30"/>
    <p:sldId id="29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82585" autoAdjust="0"/>
  </p:normalViewPr>
  <p:slideViewPr>
    <p:cSldViewPr snapToGrid="0">
      <p:cViewPr varScale="1">
        <p:scale>
          <a:sx n="61" d="100"/>
          <a:sy n="61" d="100"/>
        </p:scale>
        <p:origin x="882" y="78"/>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7542F-7617-425F-B9A0-63091A6655CB}" type="datetimeFigureOut">
              <a:rPr lang="en-US" smtClean="0"/>
              <a:t>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C26AB3-6DC9-4E4E-B282-313D51E4CFC5}" type="slidenum">
              <a:rPr lang="en-US" smtClean="0"/>
              <a:t>‹#›</a:t>
            </a:fld>
            <a:endParaRPr lang="en-US"/>
          </a:p>
        </p:txBody>
      </p:sp>
    </p:spTree>
    <p:extLst>
      <p:ext uri="{BB962C8B-B14F-4D97-AF65-F5344CB8AC3E}">
        <p14:creationId xmlns:p14="http://schemas.microsoft.com/office/powerpoint/2010/main" val="4291426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The major</a:t>
            </a:r>
            <a:r>
              <a:rPr lang="en-US" baseline="0" dirty="0" smtClean="0"/>
              <a:t> focus of this session will be on Chemical Risk assessment, Prioritization &amp;  Mitigation </a:t>
            </a:r>
            <a:endParaRPr dirty="0"/>
          </a:p>
        </p:txBody>
      </p:sp>
    </p:spTree>
    <p:extLst>
      <p:ext uri="{BB962C8B-B14F-4D97-AF65-F5344CB8AC3E}">
        <p14:creationId xmlns:p14="http://schemas.microsoft.com/office/powerpoint/2010/main" val="3568953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move further, see the visual illustration of  routes of entry of hazardous chemicals into the body. Chemicals are in different forms of such as dusts, fumes, vapors , sprays  and those can be entered into body via routes of entry. </a:t>
            </a:r>
            <a:endParaRPr lang="en-US" dirty="0"/>
          </a:p>
        </p:txBody>
      </p:sp>
      <p:sp>
        <p:nvSpPr>
          <p:cNvPr id="4" name="Slide Number Placeholder 3"/>
          <p:cNvSpPr>
            <a:spLocks noGrp="1"/>
          </p:cNvSpPr>
          <p:nvPr>
            <p:ph type="sldNum" sz="quarter" idx="10"/>
          </p:nvPr>
        </p:nvSpPr>
        <p:spPr/>
        <p:txBody>
          <a:bodyPr/>
          <a:lstStyle/>
          <a:p>
            <a:fld id="{00C26AB3-6DC9-4E4E-B282-313D51E4CFC5}" type="slidenum">
              <a:rPr lang="en-US" smtClean="0"/>
              <a:t>10</a:t>
            </a:fld>
            <a:endParaRPr lang="en-US"/>
          </a:p>
        </p:txBody>
      </p:sp>
    </p:spTree>
    <p:extLst>
      <p:ext uri="{BB962C8B-B14F-4D97-AF65-F5344CB8AC3E}">
        <p14:creationId xmlns:p14="http://schemas.microsoft.com/office/powerpoint/2010/main" val="694500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risk assessment approach</a:t>
            </a:r>
            <a:endParaRPr lang="en-US" baseline="0" dirty="0" smtClean="0"/>
          </a:p>
          <a:p>
            <a:r>
              <a:rPr lang="en-US" baseline="0" dirty="0" smtClean="0"/>
              <a:t>Categorized into two</a:t>
            </a:r>
          </a:p>
          <a:p>
            <a:r>
              <a:rPr lang="en-US" baseline="0" dirty="0" smtClean="0"/>
              <a:t>Here we talk Similar Exposure Group </a:t>
            </a:r>
            <a:endParaRPr lang="en-US" dirty="0" smtClean="0"/>
          </a:p>
          <a:p>
            <a:endParaRPr lang="en-US" dirty="0"/>
          </a:p>
        </p:txBody>
      </p:sp>
      <p:sp>
        <p:nvSpPr>
          <p:cNvPr id="4" name="Slide Number Placeholder 3"/>
          <p:cNvSpPr>
            <a:spLocks noGrp="1"/>
          </p:cNvSpPr>
          <p:nvPr>
            <p:ph type="sldNum" sz="quarter" idx="10"/>
          </p:nvPr>
        </p:nvSpPr>
        <p:spPr/>
        <p:txBody>
          <a:bodyPr/>
          <a:lstStyle/>
          <a:p>
            <a:fld id="{00C26AB3-6DC9-4E4E-B282-313D51E4CFC5}" type="slidenum">
              <a:rPr lang="en-US" smtClean="0"/>
              <a:t>11</a:t>
            </a:fld>
            <a:endParaRPr lang="en-US"/>
          </a:p>
        </p:txBody>
      </p:sp>
    </p:spTree>
    <p:extLst>
      <p:ext uri="{BB962C8B-B14F-4D97-AF65-F5344CB8AC3E}">
        <p14:creationId xmlns:p14="http://schemas.microsoft.com/office/powerpoint/2010/main" val="1232876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initiate </a:t>
            </a:r>
            <a:r>
              <a:rPr lang="en-US" dirty="0" smtClean="0"/>
              <a:t> Chemical Risk assessments, set of information are needed beforehand. </a:t>
            </a:r>
            <a:endParaRPr lang="en-US" dirty="0"/>
          </a:p>
        </p:txBody>
      </p:sp>
      <p:sp>
        <p:nvSpPr>
          <p:cNvPr id="4" name="Slide Number Placeholder 3"/>
          <p:cNvSpPr>
            <a:spLocks noGrp="1"/>
          </p:cNvSpPr>
          <p:nvPr>
            <p:ph type="sldNum" sz="quarter" idx="10"/>
          </p:nvPr>
        </p:nvSpPr>
        <p:spPr/>
        <p:txBody>
          <a:bodyPr/>
          <a:lstStyle/>
          <a:p>
            <a:fld id="{00C26AB3-6DC9-4E4E-B282-313D51E4CFC5}" type="slidenum">
              <a:rPr lang="en-US" smtClean="0"/>
              <a:t>12</a:t>
            </a:fld>
            <a:endParaRPr lang="en-US"/>
          </a:p>
        </p:txBody>
      </p:sp>
    </p:spTree>
    <p:extLst>
      <p:ext uri="{BB962C8B-B14F-4D97-AF65-F5344CB8AC3E}">
        <p14:creationId xmlns:p14="http://schemas.microsoft.com/office/powerpoint/2010/main" val="4274755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end of the information collection, red dot diagrams to be formed. </a:t>
            </a:r>
            <a:r>
              <a:rPr lang="en-US" b="1" dirty="0" smtClean="0"/>
              <a:t>Red dot diagram is a comprehensive process map with hazard identification</a:t>
            </a:r>
            <a:r>
              <a:rPr lang="en-US" dirty="0" smtClean="0"/>
              <a:t>. </a:t>
            </a:r>
            <a:r>
              <a:rPr lang="en-US" dirty="0" err="1" smtClean="0"/>
              <a:t>i.e</a:t>
            </a:r>
            <a:r>
              <a:rPr lang="en-US" dirty="0" smtClean="0"/>
              <a:t> </a:t>
            </a:r>
            <a:r>
              <a:rPr lang="en-US" b="1" dirty="0" smtClean="0"/>
              <a:t>Each of the process step </a:t>
            </a:r>
            <a:r>
              <a:rPr lang="en-US" dirty="0" smtClean="0"/>
              <a:t>will be carefully</a:t>
            </a:r>
            <a:r>
              <a:rPr lang="en-US" baseline="0" dirty="0" smtClean="0"/>
              <a:t> assessed in detail to identify all possible exposures. </a:t>
            </a:r>
            <a:r>
              <a:rPr lang="en-US" b="1" baseline="0" dirty="0" smtClean="0"/>
              <a:t>Red dots indicate such exposure points. </a:t>
            </a:r>
            <a:r>
              <a:rPr lang="en-US" baseline="0" dirty="0" smtClean="0"/>
              <a:t>This method will ensure that all the exposure points are identified by the assessors despite of the nature of the task ( Routine, non routine, emergency etc) </a:t>
            </a:r>
          </a:p>
          <a:p>
            <a:endParaRPr lang="en-US" baseline="0" dirty="0" smtClean="0"/>
          </a:p>
          <a:p>
            <a:r>
              <a:rPr lang="en-US" baseline="0" dirty="0" smtClean="0"/>
              <a:t>The assessment team should be comprised the representatives from  HSE, Process, Engineering , quality assurance, Occupational hygiene, Occupational health ( Optional), material handling, </a:t>
            </a:r>
            <a:r>
              <a:rPr lang="en-US" baseline="0" dirty="0" err="1" smtClean="0"/>
              <a:t>etc</a:t>
            </a:r>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C26AB3-6DC9-4E4E-B282-313D51E4CFC5}" type="slidenum">
              <a:rPr lang="en-US" smtClean="0"/>
              <a:t>13</a:t>
            </a:fld>
            <a:endParaRPr lang="en-US"/>
          </a:p>
        </p:txBody>
      </p:sp>
    </p:spTree>
    <p:extLst>
      <p:ext uri="{BB962C8B-B14F-4D97-AF65-F5344CB8AC3E}">
        <p14:creationId xmlns:p14="http://schemas.microsoft.com/office/powerpoint/2010/main" val="2663474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Qualitative</a:t>
            </a:r>
            <a:r>
              <a:rPr lang="en-US" baseline="0" dirty="0" smtClean="0"/>
              <a:t> Risk assessment conduct per each selected process, </a:t>
            </a:r>
          </a:p>
          <a:p>
            <a:endParaRPr lang="en-US" baseline="0" dirty="0" smtClean="0"/>
          </a:p>
          <a:p>
            <a:r>
              <a:rPr lang="en-US" baseline="0" dirty="0" smtClean="0"/>
              <a:t>Step 1: List down each step with possible chemical exposure as per the red dot diagram, each step with unique identification number for future reference (Column 1 &amp; 2)</a:t>
            </a:r>
          </a:p>
          <a:p>
            <a:endParaRPr lang="en-US" baseline="0" dirty="0" smtClean="0"/>
          </a:p>
          <a:p>
            <a:r>
              <a:rPr lang="en-US" baseline="0" dirty="0" smtClean="0"/>
              <a:t>Step 2: List down names of each &amp; every chemical ( as a substance or as a mixture) (Column 3)</a:t>
            </a:r>
          </a:p>
          <a:p>
            <a:endParaRPr lang="en-US" baseline="0" dirty="0" smtClean="0"/>
          </a:p>
          <a:p>
            <a:r>
              <a:rPr lang="en-US" baseline="0" dirty="0" smtClean="0"/>
              <a:t>Step 3: Mark the route of Exposure ( This can be correctly identified from MSDS  / MSD / Data labels ) (Column 4)</a:t>
            </a:r>
          </a:p>
          <a:p>
            <a:endParaRPr lang="en-US" baseline="0" dirty="0" smtClean="0"/>
          </a:p>
          <a:p>
            <a:r>
              <a:rPr lang="en-US" baseline="0" dirty="0" smtClean="0"/>
              <a:t>Step 4: Risk based parameters should be marked with the help of Table 1</a:t>
            </a:r>
          </a:p>
          <a:p>
            <a:endParaRPr lang="en-US" baseline="0" dirty="0" smtClean="0"/>
          </a:p>
          <a:p>
            <a:r>
              <a:rPr lang="en-US" baseline="0" dirty="0" smtClean="0"/>
              <a:t>Step 5: Total score under Exposure score rating can be done by the multiplication of all four ratings received under Risk based parameters</a:t>
            </a:r>
          </a:p>
          <a:p>
            <a:endParaRPr lang="en-US" baseline="0" dirty="0" smtClean="0"/>
          </a:p>
          <a:p>
            <a:r>
              <a:rPr lang="en-US" baseline="0" dirty="0" smtClean="0"/>
              <a:t>             Exposure score can be read from table 2  in related to Total score.</a:t>
            </a:r>
          </a:p>
          <a:p>
            <a:endParaRPr lang="en-US" baseline="0" dirty="0" smtClean="0"/>
          </a:p>
          <a:p>
            <a:r>
              <a:rPr lang="en-US" baseline="0" dirty="0" smtClean="0"/>
              <a:t> </a:t>
            </a:r>
          </a:p>
          <a:p>
            <a:r>
              <a:rPr lang="en-US" baseline="0" dirty="0" smtClean="0"/>
              <a:t>Step 6: Based on the given OEL ( Occupational Exposure Level), Risk category of the chemical can be defined (See tab3)</a:t>
            </a:r>
          </a:p>
          <a:p>
            <a:endParaRPr lang="en-US" baseline="0" dirty="0" smtClean="0"/>
          </a:p>
          <a:p>
            <a:endParaRPr lang="en-US" baseline="0" dirty="0" smtClean="0"/>
          </a:p>
          <a:p>
            <a:r>
              <a:rPr lang="en-US" baseline="0" dirty="0" smtClean="0"/>
              <a:t>Locate the Risk index for particular  task with the help of Exposure score &amp; Risk Category defined based on OEL.</a:t>
            </a:r>
          </a:p>
          <a:p>
            <a:endParaRPr lang="en-US" baseline="0" dirty="0" smtClean="0"/>
          </a:p>
          <a:p>
            <a:r>
              <a:rPr lang="en-US" baseline="0" dirty="0" smtClean="0"/>
              <a:t>So this Final score is the “ Qualitative Risk Index Value’.</a:t>
            </a:r>
          </a:p>
          <a:p>
            <a:endParaRPr lang="en-US" dirty="0"/>
          </a:p>
        </p:txBody>
      </p:sp>
      <p:sp>
        <p:nvSpPr>
          <p:cNvPr id="4" name="Slide Number Placeholder 3"/>
          <p:cNvSpPr>
            <a:spLocks noGrp="1"/>
          </p:cNvSpPr>
          <p:nvPr>
            <p:ph type="sldNum" sz="quarter" idx="10"/>
          </p:nvPr>
        </p:nvSpPr>
        <p:spPr/>
        <p:txBody>
          <a:bodyPr/>
          <a:lstStyle/>
          <a:p>
            <a:fld id="{00C26AB3-6DC9-4E4E-B282-313D51E4CFC5}" type="slidenum">
              <a:rPr lang="en-US" smtClean="0"/>
              <a:t>14</a:t>
            </a:fld>
            <a:endParaRPr lang="en-US"/>
          </a:p>
        </p:txBody>
      </p:sp>
    </p:spTree>
    <p:extLst>
      <p:ext uri="{BB962C8B-B14F-4D97-AF65-F5344CB8AC3E}">
        <p14:creationId xmlns:p14="http://schemas.microsoft.com/office/powerpoint/2010/main" val="1323646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C26AB3-6DC9-4E4E-B282-313D51E4CFC5}" type="slidenum">
              <a:rPr lang="en-US" smtClean="0"/>
              <a:t>16</a:t>
            </a:fld>
            <a:endParaRPr lang="en-US"/>
          </a:p>
        </p:txBody>
      </p:sp>
    </p:spTree>
    <p:extLst>
      <p:ext uri="{BB962C8B-B14F-4D97-AF65-F5344CB8AC3E}">
        <p14:creationId xmlns:p14="http://schemas.microsoft.com/office/powerpoint/2010/main" val="2495176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the Qualitative risk index value falls on red or amber region, risk mitigation plan is needed. The identified risks should be managed through interim control program till Industrial hygiene sampling to be performed for further assessment &amp; subsequent decision.</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is the beginning of Quantitative Risk assessment. </a:t>
            </a:r>
          </a:p>
          <a:p>
            <a:endParaRPr lang="en-US" baseline="0" dirty="0" smtClean="0"/>
          </a:p>
          <a:p>
            <a:endParaRPr lang="en-US" baseline="0" dirty="0" smtClean="0"/>
          </a:p>
          <a:p>
            <a:endParaRPr lang="en-US" baseline="0" dirty="0" smtClean="0"/>
          </a:p>
          <a:p>
            <a:r>
              <a:rPr lang="en-US" baseline="0" dirty="0" smtClean="0"/>
              <a:t>Q</a:t>
            </a:r>
            <a:endParaRPr lang="en-US" dirty="0"/>
          </a:p>
        </p:txBody>
      </p:sp>
      <p:sp>
        <p:nvSpPr>
          <p:cNvPr id="4" name="Slide Number Placeholder 3"/>
          <p:cNvSpPr>
            <a:spLocks noGrp="1"/>
          </p:cNvSpPr>
          <p:nvPr>
            <p:ph type="sldNum" sz="quarter" idx="10"/>
          </p:nvPr>
        </p:nvSpPr>
        <p:spPr/>
        <p:txBody>
          <a:bodyPr/>
          <a:lstStyle/>
          <a:p>
            <a:fld id="{00C26AB3-6DC9-4E4E-B282-313D51E4CFC5}" type="slidenum">
              <a:rPr lang="en-US" smtClean="0"/>
              <a:t>17</a:t>
            </a:fld>
            <a:endParaRPr lang="en-US"/>
          </a:p>
        </p:txBody>
      </p:sp>
    </p:spTree>
    <p:extLst>
      <p:ext uri="{BB962C8B-B14F-4D97-AF65-F5344CB8AC3E}">
        <p14:creationId xmlns:p14="http://schemas.microsoft.com/office/powerpoint/2010/main" val="1199464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initial</a:t>
            </a:r>
            <a:r>
              <a:rPr lang="en-US" baseline="0" dirty="0" smtClean="0"/>
              <a:t> step is to establish sampling  plan.  This will be lead, developed and stamped by occupational hygienist.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Similar Exposure Groups will be identified and significant number of employees within each SEG will be monitored through personal sampling to obtain </a:t>
            </a:r>
            <a:r>
              <a:rPr lang="en-GB" sz="1200" dirty="0" smtClean="0"/>
              <a:t>meaningful group ‘average’ exposures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a:t>
            </a:r>
            <a:endParaRPr lang="en-US" dirty="0"/>
          </a:p>
        </p:txBody>
      </p:sp>
      <p:sp>
        <p:nvSpPr>
          <p:cNvPr id="4" name="Slide Number Placeholder 3"/>
          <p:cNvSpPr>
            <a:spLocks noGrp="1"/>
          </p:cNvSpPr>
          <p:nvPr>
            <p:ph type="sldNum" sz="quarter" idx="10"/>
          </p:nvPr>
        </p:nvSpPr>
        <p:spPr/>
        <p:txBody>
          <a:bodyPr/>
          <a:lstStyle/>
          <a:p>
            <a:fld id="{00C26AB3-6DC9-4E4E-B282-313D51E4CFC5}" type="slidenum">
              <a:rPr lang="en-US" smtClean="0"/>
              <a:t>18</a:t>
            </a:fld>
            <a:endParaRPr lang="en-US"/>
          </a:p>
        </p:txBody>
      </p:sp>
    </p:spTree>
    <p:extLst>
      <p:ext uri="{BB962C8B-B14F-4D97-AF65-F5344CB8AC3E}">
        <p14:creationId xmlns:p14="http://schemas.microsoft.com/office/powerpoint/2010/main" val="2842999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statistical method can be applied for data analysis. Here the use of Bayesian statistics are used to</a:t>
            </a:r>
            <a:r>
              <a:rPr lang="en-US" sz="1200" kern="1200" dirty="0" smtClean="0">
                <a:solidFill>
                  <a:schemeClr val="tx1"/>
                </a:solidFill>
                <a:latin typeface="+mn-lt"/>
                <a:ea typeface="+mn-ea"/>
                <a:cs typeface="+mn-cs"/>
              </a:rPr>
              <a:t> assist in the assignment of exposure control ratings</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0C26AB3-6DC9-4E4E-B282-313D51E4CFC5}" type="slidenum">
              <a:rPr lang="en-US" smtClean="0"/>
              <a:t>19</a:t>
            </a:fld>
            <a:endParaRPr lang="en-US"/>
          </a:p>
        </p:txBody>
      </p:sp>
    </p:spTree>
    <p:extLst>
      <p:ext uri="{BB962C8B-B14F-4D97-AF65-F5344CB8AC3E}">
        <p14:creationId xmlns:p14="http://schemas.microsoft.com/office/powerpoint/2010/main" val="3535036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Simple &amp; straightforward interpretation of results</a:t>
            </a:r>
          </a:p>
          <a:p>
            <a:r>
              <a:rPr lang="en-US" dirty="0" smtClean="0"/>
              <a:t>If the average is less than 0.1 of OEL and the highest</a:t>
            </a:r>
            <a:r>
              <a:rPr lang="en-US" baseline="0" dirty="0" smtClean="0"/>
              <a:t> individual result is less than or equal 0.25 of OEL then no action is needed. </a:t>
            </a:r>
            <a:endParaRPr lang="en-US" dirty="0"/>
          </a:p>
        </p:txBody>
      </p:sp>
      <p:sp>
        <p:nvSpPr>
          <p:cNvPr id="4" name="Slide Number Placeholder 3"/>
          <p:cNvSpPr>
            <a:spLocks noGrp="1"/>
          </p:cNvSpPr>
          <p:nvPr>
            <p:ph type="sldNum" sz="quarter" idx="10"/>
          </p:nvPr>
        </p:nvSpPr>
        <p:spPr/>
        <p:txBody>
          <a:bodyPr/>
          <a:lstStyle/>
          <a:p>
            <a:fld id="{00C26AB3-6DC9-4E4E-B282-313D51E4CFC5}" type="slidenum">
              <a:rPr lang="en-US" smtClean="0"/>
              <a:t>20</a:t>
            </a:fld>
            <a:endParaRPr lang="en-US"/>
          </a:p>
        </p:txBody>
      </p:sp>
    </p:spTree>
    <p:extLst>
      <p:ext uri="{BB962C8B-B14F-4D97-AF65-F5344CB8AC3E}">
        <p14:creationId xmlns:p14="http://schemas.microsoft.com/office/powerpoint/2010/main" val="778785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Chemical safety and chemical security can be referred to measures taken at the governmental and private enterprises to ensure that chemistry is practiced in a safe and secure manner. </a:t>
            </a:r>
            <a:endParaRPr lang="en-US" dirty="0"/>
          </a:p>
        </p:txBody>
      </p:sp>
      <p:sp>
        <p:nvSpPr>
          <p:cNvPr id="4" name="Slide Number Placeholder 3"/>
          <p:cNvSpPr>
            <a:spLocks noGrp="1"/>
          </p:cNvSpPr>
          <p:nvPr>
            <p:ph type="sldNum" sz="quarter" idx="10"/>
          </p:nvPr>
        </p:nvSpPr>
        <p:spPr/>
        <p:txBody>
          <a:bodyPr/>
          <a:lstStyle/>
          <a:p>
            <a:fld id="{00C26AB3-6DC9-4E4E-B282-313D51E4CFC5}" type="slidenum">
              <a:rPr lang="en-US" smtClean="0"/>
              <a:t>2</a:t>
            </a:fld>
            <a:endParaRPr lang="en-US"/>
          </a:p>
        </p:txBody>
      </p:sp>
    </p:spTree>
    <p:extLst>
      <p:ext uri="{BB962C8B-B14F-4D97-AF65-F5344CB8AC3E}">
        <p14:creationId xmlns:p14="http://schemas.microsoft.com/office/powerpoint/2010/main" val="485087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Action plan formation with the support of cross functional teams.</a:t>
            </a:r>
            <a:endParaRPr lang="en-US" dirty="0"/>
          </a:p>
        </p:txBody>
      </p:sp>
      <p:sp>
        <p:nvSpPr>
          <p:cNvPr id="4" name="Slide Number Placeholder 3"/>
          <p:cNvSpPr>
            <a:spLocks noGrp="1"/>
          </p:cNvSpPr>
          <p:nvPr>
            <p:ph type="sldNum" sz="quarter" idx="10"/>
          </p:nvPr>
        </p:nvSpPr>
        <p:spPr/>
        <p:txBody>
          <a:bodyPr/>
          <a:lstStyle/>
          <a:p>
            <a:fld id="{00C26AB3-6DC9-4E4E-B282-313D51E4CFC5}" type="slidenum">
              <a:rPr lang="en-US" smtClean="0"/>
              <a:t>21</a:t>
            </a:fld>
            <a:endParaRPr lang="en-US"/>
          </a:p>
        </p:txBody>
      </p:sp>
    </p:spTree>
    <p:extLst>
      <p:ext uri="{BB962C8B-B14F-4D97-AF65-F5344CB8AC3E}">
        <p14:creationId xmlns:p14="http://schemas.microsoft.com/office/powerpoint/2010/main" val="735742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a:t>
            </a:r>
            <a:r>
              <a:rPr lang="en-US" baseline="0" dirty="0" smtClean="0"/>
              <a:t> Hierarchy of controls.</a:t>
            </a:r>
            <a:endParaRPr lang="en-US" dirty="0"/>
          </a:p>
        </p:txBody>
      </p:sp>
      <p:sp>
        <p:nvSpPr>
          <p:cNvPr id="4" name="Slide Number Placeholder 3"/>
          <p:cNvSpPr>
            <a:spLocks noGrp="1"/>
          </p:cNvSpPr>
          <p:nvPr>
            <p:ph type="sldNum" sz="quarter" idx="10"/>
          </p:nvPr>
        </p:nvSpPr>
        <p:spPr/>
        <p:txBody>
          <a:bodyPr/>
          <a:lstStyle/>
          <a:p>
            <a:fld id="{00C26AB3-6DC9-4E4E-B282-313D51E4CFC5}" type="slidenum">
              <a:rPr lang="en-US" smtClean="0"/>
              <a:t>22</a:t>
            </a:fld>
            <a:endParaRPr lang="en-US"/>
          </a:p>
        </p:txBody>
      </p:sp>
    </p:spTree>
    <p:extLst>
      <p:ext uri="{BB962C8B-B14F-4D97-AF65-F5344CB8AC3E}">
        <p14:creationId xmlns:p14="http://schemas.microsoft.com/office/powerpoint/2010/main" val="4078967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Occupational health and industrial hygiene each aim to improve workplaces. The former does this primarily by engineering the workplace to offer improved usability; the latter does so mainly by eliminating hazards. Many organizations need workers trained in these disciplines</a:t>
            </a:r>
          </a:p>
          <a:p>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Occupational hygiene is the science of the anticipation, recognition, evaluation and control of hazards arising in or from the workplace, and which could impair the health and well-being of workers, also taking into account the possible impact on the surrounding communities and the general environment.</a:t>
            </a:r>
          </a:p>
          <a:p>
            <a:endParaRPr lang="en-US" dirty="0"/>
          </a:p>
        </p:txBody>
      </p:sp>
      <p:sp>
        <p:nvSpPr>
          <p:cNvPr id="4" name="Slide Number Placeholder 3"/>
          <p:cNvSpPr>
            <a:spLocks noGrp="1"/>
          </p:cNvSpPr>
          <p:nvPr>
            <p:ph type="sldNum" sz="quarter" idx="10"/>
          </p:nvPr>
        </p:nvSpPr>
        <p:spPr/>
        <p:txBody>
          <a:bodyPr/>
          <a:lstStyle/>
          <a:p>
            <a:fld id="{00C26AB3-6DC9-4E4E-B282-313D51E4CFC5}" type="slidenum">
              <a:rPr lang="en-US" smtClean="0"/>
              <a:t>25</a:t>
            </a:fld>
            <a:endParaRPr lang="en-US"/>
          </a:p>
        </p:txBody>
      </p:sp>
    </p:spTree>
    <p:extLst>
      <p:ext uri="{BB962C8B-B14F-4D97-AF65-F5344CB8AC3E}">
        <p14:creationId xmlns:p14="http://schemas.microsoft.com/office/powerpoint/2010/main" val="3956021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parallel to the exposure monitoring program and progress of action plan to reduce risks , Health surveillance plan should be put</a:t>
            </a:r>
            <a:r>
              <a:rPr lang="en-US" baseline="0" dirty="0" smtClean="0"/>
              <a:t> in place by Occupational Health physician. </a:t>
            </a:r>
          </a:p>
          <a:p>
            <a:endParaRPr lang="en-US" baseline="0" dirty="0" smtClean="0"/>
          </a:p>
          <a:p>
            <a:r>
              <a:rPr lang="en-US" baseline="0" dirty="0" smtClean="0"/>
              <a:t>Priority should be given to  define risk based minimally invasive surveillance mechanism.</a:t>
            </a:r>
            <a:endParaRPr lang="en-US" dirty="0"/>
          </a:p>
        </p:txBody>
      </p:sp>
      <p:sp>
        <p:nvSpPr>
          <p:cNvPr id="4" name="Slide Number Placeholder 3"/>
          <p:cNvSpPr>
            <a:spLocks noGrp="1"/>
          </p:cNvSpPr>
          <p:nvPr>
            <p:ph type="sldNum" sz="quarter" idx="10"/>
          </p:nvPr>
        </p:nvSpPr>
        <p:spPr/>
        <p:txBody>
          <a:bodyPr/>
          <a:lstStyle/>
          <a:p>
            <a:fld id="{00C26AB3-6DC9-4E4E-B282-313D51E4CFC5}" type="slidenum">
              <a:rPr lang="en-US" smtClean="0"/>
              <a:t>26</a:t>
            </a:fld>
            <a:endParaRPr lang="en-US"/>
          </a:p>
        </p:txBody>
      </p:sp>
    </p:spTree>
    <p:extLst>
      <p:ext uri="{BB962C8B-B14F-4D97-AF65-F5344CB8AC3E}">
        <p14:creationId xmlns:p14="http://schemas.microsoft.com/office/powerpoint/2010/main" val="3240413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C26AB3-6DC9-4E4E-B282-313D51E4CFC5}" type="slidenum">
              <a:rPr lang="en-US" smtClean="0"/>
              <a:t>27</a:t>
            </a:fld>
            <a:endParaRPr lang="en-US"/>
          </a:p>
        </p:txBody>
      </p:sp>
    </p:spTree>
    <p:extLst>
      <p:ext uri="{BB962C8B-B14F-4D97-AF65-F5344CB8AC3E}">
        <p14:creationId xmlns:p14="http://schemas.microsoft.com/office/powerpoint/2010/main" val="235812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 program on Chemical safety and Security will not be impactful enough to control</a:t>
            </a:r>
            <a:r>
              <a:rPr lang="en-US" baseline="0" dirty="0" smtClean="0"/>
              <a:t> both chemical safety related accidents &amp; Chemical security related incidents, Hence integrate system of both will have to be implemented at any level, </a:t>
            </a:r>
            <a:r>
              <a:rPr lang="en-US" baseline="0" dirty="0" err="1" smtClean="0"/>
              <a:t>i.e</a:t>
            </a:r>
            <a:r>
              <a:rPr lang="en-US" baseline="0" dirty="0" smtClean="0"/>
              <a:t> from National level to Organizational level.</a:t>
            </a:r>
            <a:endParaRPr lang="en-US" dirty="0"/>
          </a:p>
        </p:txBody>
      </p:sp>
      <p:sp>
        <p:nvSpPr>
          <p:cNvPr id="4" name="Slide Number Placeholder 3"/>
          <p:cNvSpPr>
            <a:spLocks noGrp="1"/>
          </p:cNvSpPr>
          <p:nvPr>
            <p:ph type="sldNum" sz="quarter" idx="10"/>
          </p:nvPr>
        </p:nvSpPr>
        <p:spPr/>
        <p:txBody>
          <a:bodyPr/>
          <a:lstStyle/>
          <a:p>
            <a:fld id="{00C26AB3-6DC9-4E4E-B282-313D51E4CFC5}" type="slidenum">
              <a:rPr lang="en-US" smtClean="0"/>
              <a:t>3</a:t>
            </a:fld>
            <a:endParaRPr lang="en-US"/>
          </a:p>
        </p:txBody>
      </p:sp>
    </p:spTree>
    <p:extLst>
      <p:ext uri="{BB962C8B-B14F-4D97-AF65-F5344CB8AC3E}">
        <p14:creationId xmlns:p14="http://schemas.microsoft.com/office/powerpoint/2010/main" val="31691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ultimate positive impact is</a:t>
            </a:r>
            <a:r>
              <a:rPr lang="en-US" baseline="0" dirty="0" smtClean="0"/>
              <a:t> on the entire cycle of sustainable Socio - economy</a:t>
            </a:r>
            <a:endParaRPr lang="en-US" dirty="0"/>
          </a:p>
        </p:txBody>
      </p:sp>
      <p:sp>
        <p:nvSpPr>
          <p:cNvPr id="4" name="Slide Number Placeholder 3"/>
          <p:cNvSpPr>
            <a:spLocks noGrp="1"/>
          </p:cNvSpPr>
          <p:nvPr>
            <p:ph type="sldNum" sz="quarter" idx="10"/>
          </p:nvPr>
        </p:nvSpPr>
        <p:spPr/>
        <p:txBody>
          <a:bodyPr/>
          <a:lstStyle/>
          <a:p>
            <a:fld id="{00C26AB3-6DC9-4E4E-B282-313D51E4CFC5}" type="slidenum">
              <a:rPr lang="en-US" smtClean="0"/>
              <a:t>4</a:t>
            </a:fld>
            <a:endParaRPr lang="en-US"/>
          </a:p>
        </p:txBody>
      </p:sp>
    </p:spTree>
    <p:extLst>
      <p:ext uri="{BB962C8B-B14F-4D97-AF65-F5344CB8AC3E}">
        <p14:creationId xmlns:p14="http://schemas.microsoft.com/office/powerpoint/2010/main" val="1390148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three principles which</a:t>
            </a:r>
            <a:r>
              <a:rPr lang="en-US" baseline="0" dirty="0" smtClean="0"/>
              <a:t> provide basement for integrated Chemical safety &amp; Chemical security </a:t>
            </a:r>
            <a:r>
              <a:rPr lang="en-US" dirty="0" smtClean="0"/>
              <a:t> risk management program are</a:t>
            </a:r>
            <a:r>
              <a:rPr lang="en-US" baseline="0" dirty="0" smtClean="0"/>
              <a:t>  Prevent, Detect, &amp; Response.</a:t>
            </a:r>
            <a:endParaRPr lang="en-US" dirty="0"/>
          </a:p>
        </p:txBody>
      </p:sp>
      <p:sp>
        <p:nvSpPr>
          <p:cNvPr id="4" name="Slide Number Placeholder 3"/>
          <p:cNvSpPr>
            <a:spLocks noGrp="1"/>
          </p:cNvSpPr>
          <p:nvPr>
            <p:ph type="sldNum" sz="quarter" idx="10"/>
          </p:nvPr>
        </p:nvSpPr>
        <p:spPr/>
        <p:txBody>
          <a:bodyPr/>
          <a:lstStyle/>
          <a:p>
            <a:fld id="{00C26AB3-6DC9-4E4E-B282-313D51E4CFC5}" type="slidenum">
              <a:rPr lang="en-US" smtClean="0"/>
              <a:t>5</a:t>
            </a:fld>
            <a:endParaRPr lang="en-US"/>
          </a:p>
        </p:txBody>
      </p:sp>
    </p:spTree>
    <p:extLst>
      <p:ext uri="{BB962C8B-B14F-4D97-AF65-F5344CB8AC3E}">
        <p14:creationId xmlns:p14="http://schemas.microsoft.com/office/powerpoint/2010/main" val="4174342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Country level there are set of  Acts &amp; Regulations with legal</a:t>
            </a:r>
            <a:r>
              <a:rPr lang="en-US" baseline="0" dirty="0" smtClean="0"/>
              <a:t> enforcement. In addition Sri Lanka is align with many other International conventions. </a:t>
            </a:r>
            <a:endParaRPr lang="en-US" dirty="0"/>
          </a:p>
        </p:txBody>
      </p:sp>
      <p:sp>
        <p:nvSpPr>
          <p:cNvPr id="4" name="Slide Number Placeholder 3"/>
          <p:cNvSpPr>
            <a:spLocks noGrp="1"/>
          </p:cNvSpPr>
          <p:nvPr>
            <p:ph type="sldNum" sz="quarter" idx="10"/>
          </p:nvPr>
        </p:nvSpPr>
        <p:spPr/>
        <p:txBody>
          <a:bodyPr/>
          <a:lstStyle/>
          <a:p>
            <a:fld id="{00C26AB3-6DC9-4E4E-B282-313D51E4CFC5}" type="slidenum">
              <a:rPr lang="en-US" smtClean="0"/>
              <a:t>6</a:t>
            </a:fld>
            <a:endParaRPr lang="en-US"/>
          </a:p>
        </p:txBody>
      </p:sp>
    </p:spTree>
    <p:extLst>
      <p:ext uri="{BB962C8B-B14F-4D97-AF65-F5344CB8AC3E}">
        <p14:creationId xmlns:p14="http://schemas.microsoft.com/office/powerpoint/2010/main" val="427545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Involvement of Many other government authorities</a:t>
            </a:r>
            <a:r>
              <a:rPr lang="en-US" baseline="0" dirty="0" smtClean="0"/>
              <a:t> and national bodies are in combination with each other to ensure effective Chemical safety &amp; security management system all across the country. </a:t>
            </a:r>
            <a:r>
              <a:rPr lang="en-US" baseline="0" smtClean="0"/>
              <a:t>It relates </a:t>
            </a:r>
            <a:r>
              <a:rPr lang="en-US" baseline="0" dirty="0" smtClean="0"/>
              <a:t>to key stages such as Vendor registration, Purchasing &amp; Distribution, Retail &amp; wholesale supply, storage, application, waste management &amp; final disposal etc.</a:t>
            </a:r>
            <a:endParaRPr lang="en-US" dirty="0"/>
          </a:p>
        </p:txBody>
      </p:sp>
      <p:sp>
        <p:nvSpPr>
          <p:cNvPr id="4" name="Slide Number Placeholder 3"/>
          <p:cNvSpPr>
            <a:spLocks noGrp="1"/>
          </p:cNvSpPr>
          <p:nvPr>
            <p:ph type="sldNum" sz="quarter" idx="10"/>
          </p:nvPr>
        </p:nvSpPr>
        <p:spPr/>
        <p:txBody>
          <a:bodyPr/>
          <a:lstStyle/>
          <a:p>
            <a:fld id="{00C26AB3-6DC9-4E4E-B282-313D51E4CFC5}" type="slidenum">
              <a:rPr lang="en-US" smtClean="0"/>
              <a:t>7</a:t>
            </a:fld>
            <a:endParaRPr lang="en-US"/>
          </a:p>
        </p:txBody>
      </p:sp>
    </p:spTree>
    <p:extLst>
      <p:ext uri="{BB962C8B-B14F-4D97-AF65-F5344CB8AC3E}">
        <p14:creationId xmlns:p14="http://schemas.microsoft.com/office/powerpoint/2010/main" val="2896349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life cycle of chemical</a:t>
            </a:r>
            <a:r>
              <a:rPr lang="en-US" baseline="0" dirty="0" smtClean="0"/>
              <a:t> which closely identified, evaluated, assessed, controlled &amp; monitored with help of  Integrated Chemical Risk management program by Competent Professionals &amp; regulatory bodies.</a:t>
            </a:r>
            <a:endParaRPr lang="en-US" dirty="0"/>
          </a:p>
        </p:txBody>
      </p:sp>
      <p:sp>
        <p:nvSpPr>
          <p:cNvPr id="4" name="Slide Number Placeholder 3"/>
          <p:cNvSpPr>
            <a:spLocks noGrp="1"/>
          </p:cNvSpPr>
          <p:nvPr>
            <p:ph type="sldNum" sz="quarter" idx="10"/>
          </p:nvPr>
        </p:nvSpPr>
        <p:spPr/>
        <p:txBody>
          <a:bodyPr/>
          <a:lstStyle/>
          <a:p>
            <a:fld id="{00C26AB3-6DC9-4E4E-B282-313D51E4CFC5}" type="slidenum">
              <a:rPr lang="en-US" smtClean="0"/>
              <a:t>8</a:t>
            </a:fld>
            <a:endParaRPr lang="en-US"/>
          </a:p>
        </p:txBody>
      </p:sp>
    </p:spTree>
    <p:extLst>
      <p:ext uri="{BB962C8B-B14F-4D97-AF65-F5344CB8AC3E}">
        <p14:creationId xmlns:p14="http://schemas.microsoft.com/office/powerpoint/2010/main" val="2674881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onwards, will see</a:t>
            </a:r>
            <a:r>
              <a:rPr lang="en-US" baseline="0" dirty="0" smtClean="0"/>
              <a:t> how the industries are arranged to Ensure how they handle chemical safely &amp; securely in their end to end supply chain.</a:t>
            </a:r>
            <a:endParaRPr lang="en-US" dirty="0" smtClean="0"/>
          </a:p>
          <a:p>
            <a:r>
              <a:rPr lang="en-US" dirty="0" smtClean="0"/>
              <a:t>Here</a:t>
            </a:r>
            <a:r>
              <a:rPr lang="en-US" baseline="0" dirty="0" smtClean="0"/>
              <a:t> are the key pillars defined under Risk Management Program for Chemicals. </a:t>
            </a:r>
          </a:p>
          <a:p>
            <a:endParaRPr lang="en-US" baseline="0" dirty="0" smtClean="0"/>
          </a:p>
          <a:p>
            <a:r>
              <a:rPr lang="en-US" baseline="0" dirty="0" smtClean="0"/>
              <a:t>Hazard Banding inventory. </a:t>
            </a:r>
            <a:endParaRPr lang="en-US" dirty="0"/>
          </a:p>
        </p:txBody>
      </p:sp>
      <p:sp>
        <p:nvSpPr>
          <p:cNvPr id="4" name="Slide Number Placeholder 3"/>
          <p:cNvSpPr>
            <a:spLocks noGrp="1"/>
          </p:cNvSpPr>
          <p:nvPr>
            <p:ph type="sldNum" sz="quarter" idx="10"/>
          </p:nvPr>
        </p:nvSpPr>
        <p:spPr/>
        <p:txBody>
          <a:bodyPr/>
          <a:lstStyle/>
          <a:p>
            <a:fld id="{00C26AB3-6DC9-4E4E-B282-313D51E4CFC5}" type="slidenum">
              <a:rPr lang="en-US" smtClean="0"/>
              <a:t>9</a:t>
            </a:fld>
            <a:endParaRPr lang="en-US"/>
          </a:p>
        </p:txBody>
      </p:sp>
    </p:spTree>
    <p:extLst>
      <p:ext uri="{BB962C8B-B14F-4D97-AF65-F5344CB8AC3E}">
        <p14:creationId xmlns:p14="http://schemas.microsoft.com/office/powerpoint/2010/main" val="3313177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4E5D9B-5F2B-46C3-9D6A-66281E3DF2D3}"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17C22-F4C2-4096-83B1-62ABC02ECE3E}" type="slidenum">
              <a:rPr lang="en-US" smtClean="0"/>
              <a:t>‹#›</a:t>
            </a:fld>
            <a:endParaRPr lang="en-US"/>
          </a:p>
        </p:txBody>
      </p:sp>
    </p:spTree>
    <p:extLst>
      <p:ext uri="{BB962C8B-B14F-4D97-AF65-F5344CB8AC3E}">
        <p14:creationId xmlns:p14="http://schemas.microsoft.com/office/powerpoint/2010/main" val="203586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4E5D9B-5F2B-46C3-9D6A-66281E3DF2D3}"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17C22-F4C2-4096-83B1-62ABC02ECE3E}" type="slidenum">
              <a:rPr lang="en-US" smtClean="0"/>
              <a:t>‹#›</a:t>
            </a:fld>
            <a:endParaRPr lang="en-US"/>
          </a:p>
        </p:txBody>
      </p:sp>
    </p:spTree>
    <p:extLst>
      <p:ext uri="{BB962C8B-B14F-4D97-AF65-F5344CB8AC3E}">
        <p14:creationId xmlns:p14="http://schemas.microsoft.com/office/powerpoint/2010/main" val="224498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4E5D9B-5F2B-46C3-9D6A-66281E3DF2D3}"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17C22-F4C2-4096-83B1-62ABC02ECE3E}" type="slidenum">
              <a:rPr lang="en-US" smtClean="0"/>
              <a:t>‹#›</a:t>
            </a:fld>
            <a:endParaRPr lang="en-US"/>
          </a:p>
        </p:txBody>
      </p:sp>
    </p:spTree>
    <p:extLst>
      <p:ext uri="{BB962C8B-B14F-4D97-AF65-F5344CB8AC3E}">
        <p14:creationId xmlns:p14="http://schemas.microsoft.com/office/powerpoint/2010/main" val="709309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3" name="Picture 2">
            <a:extLst>
              <a:ext uri="{FF2B5EF4-FFF2-40B4-BE49-F238E27FC236}">
                <a16:creationId xmlns="" xmlns:a16="http://schemas.microsoft.com/office/drawing/2014/main" id="{E0F245FD-0BBA-46D0-8925-2B123AEB499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99867" y="0"/>
            <a:ext cx="6092133" cy="6858000"/>
          </a:xfrm>
          <a:prstGeom prst="rect">
            <a:avLst/>
          </a:prstGeom>
        </p:spPr>
      </p:pic>
      <p:sp>
        <p:nvSpPr>
          <p:cNvPr id="11" name="Google Shape;11;p2"/>
          <p:cNvSpPr txBox="1">
            <a:spLocks noGrp="1"/>
          </p:cNvSpPr>
          <p:nvPr>
            <p:ph type="ctrTitle"/>
          </p:nvPr>
        </p:nvSpPr>
        <p:spPr>
          <a:xfrm>
            <a:off x="625233" y="3183000"/>
            <a:ext cx="4848800" cy="3012000"/>
          </a:xfrm>
          <a:prstGeom prst="rect">
            <a:avLst/>
          </a:prstGeom>
        </p:spPr>
        <p:txBody>
          <a:bodyPr spcFirstLastPara="1" wrap="square" lIns="91425" tIns="91425" rIns="91425" bIns="91425" anchor="t" anchorCtr="0"/>
          <a:lstStyle>
            <a:lvl1pPr lvl="0">
              <a:spcBef>
                <a:spcPts val="0"/>
              </a:spcBef>
              <a:spcAft>
                <a:spcPts val="0"/>
              </a:spcAft>
              <a:buClr>
                <a:srgbClr val="F67031"/>
              </a:buClr>
              <a:buSzPts val="3000"/>
              <a:buNone/>
              <a:defRPr sz="4000" b="1">
                <a:solidFill>
                  <a:srgbClr val="F67031"/>
                </a:solidFill>
              </a:defRPr>
            </a:lvl1pPr>
            <a:lvl2pPr lvl="1">
              <a:spcBef>
                <a:spcPts val="0"/>
              </a:spcBef>
              <a:spcAft>
                <a:spcPts val="0"/>
              </a:spcAft>
              <a:buClr>
                <a:srgbClr val="F67031"/>
              </a:buClr>
              <a:buSzPts val="3000"/>
              <a:buNone/>
              <a:defRPr sz="4000" b="1">
                <a:solidFill>
                  <a:srgbClr val="F67031"/>
                </a:solidFill>
              </a:defRPr>
            </a:lvl2pPr>
            <a:lvl3pPr lvl="2">
              <a:spcBef>
                <a:spcPts val="0"/>
              </a:spcBef>
              <a:spcAft>
                <a:spcPts val="0"/>
              </a:spcAft>
              <a:buClr>
                <a:srgbClr val="F67031"/>
              </a:buClr>
              <a:buSzPts val="3000"/>
              <a:buNone/>
              <a:defRPr sz="4000" b="1">
                <a:solidFill>
                  <a:srgbClr val="F67031"/>
                </a:solidFill>
              </a:defRPr>
            </a:lvl3pPr>
            <a:lvl4pPr lvl="3">
              <a:spcBef>
                <a:spcPts val="0"/>
              </a:spcBef>
              <a:spcAft>
                <a:spcPts val="0"/>
              </a:spcAft>
              <a:buClr>
                <a:srgbClr val="F67031"/>
              </a:buClr>
              <a:buSzPts val="3000"/>
              <a:buNone/>
              <a:defRPr sz="4000" b="1">
                <a:solidFill>
                  <a:srgbClr val="F67031"/>
                </a:solidFill>
              </a:defRPr>
            </a:lvl4pPr>
            <a:lvl5pPr lvl="4">
              <a:spcBef>
                <a:spcPts val="0"/>
              </a:spcBef>
              <a:spcAft>
                <a:spcPts val="0"/>
              </a:spcAft>
              <a:buClr>
                <a:srgbClr val="F67031"/>
              </a:buClr>
              <a:buSzPts val="3000"/>
              <a:buNone/>
              <a:defRPr sz="4000" b="1">
                <a:solidFill>
                  <a:srgbClr val="F67031"/>
                </a:solidFill>
              </a:defRPr>
            </a:lvl5pPr>
            <a:lvl6pPr lvl="5">
              <a:spcBef>
                <a:spcPts val="0"/>
              </a:spcBef>
              <a:spcAft>
                <a:spcPts val="0"/>
              </a:spcAft>
              <a:buClr>
                <a:srgbClr val="F67031"/>
              </a:buClr>
              <a:buSzPts val="3000"/>
              <a:buNone/>
              <a:defRPr sz="4000" b="1">
                <a:solidFill>
                  <a:srgbClr val="F67031"/>
                </a:solidFill>
              </a:defRPr>
            </a:lvl6pPr>
            <a:lvl7pPr lvl="6">
              <a:spcBef>
                <a:spcPts val="0"/>
              </a:spcBef>
              <a:spcAft>
                <a:spcPts val="0"/>
              </a:spcAft>
              <a:buClr>
                <a:srgbClr val="F67031"/>
              </a:buClr>
              <a:buSzPts val="3000"/>
              <a:buNone/>
              <a:defRPr sz="4000" b="1">
                <a:solidFill>
                  <a:srgbClr val="F67031"/>
                </a:solidFill>
              </a:defRPr>
            </a:lvl7pPr>
            <a:lvl8pPr lvl="7">
              <a:spcBef>
                <a:spcPts val="0"/>
              </a:spcBef>
              <a:spcAft>
                <a:spcPts val="0"/>
              </a:spcAft>
              <a:buClr>
                <a:srgbClr val="F67031"/>
              </a:buClr>
              <a:buSzPts val="3000"/>
              <a:buNone/>
              <a:defRPr sz="4000" b="1">
                <a:solidFill>
                  <a:srgbClr val="F67031"/>
                </a:solidFill>
              </a:defRPr>
            </a:lvl8pPr>
            <a:lvl9pPr lvl="8">
              <a:spcBef>
                <a:spcPts val="0"/>
              </a:spcBef>
              <a:spcAft>
                <a:spcPts val="0"/>
              </a:spcAft>
              <a:buClr>
                <a:srgbClr val="F67031"/>
              </a:buClr>
              <a:buSzPts val="3000"/>
              <a:buNone/>
              <a:defRPr sz="4000" b="1">
                <a:solidFill>
                  <a:srgbClr val="F67031"/>
                </a:solidFill>
              </a:defRPr>
            </a:lvl9pPr>
          </a:lstStyle>
          <a:p>
            <a:endParaRPr/>
          </a:p>
        </p:txBody>
      </p:sp>
    </p:spTree>
    <p:extLst>
      <p:ext uri="{BB962C8B-B14F-4D97-AF65-F5344CB8AC3E}">
        <p14:creationId xmlns:p14="http://schemas.microsoft.com/office/powerpoint/2010/main" val="352999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4E5D9B-5F2B-46C3-9D6A-66281E3DF2D3}"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17C22-F4C2-4096-83B1-62ABC02ECE3E}" type="slidenum">
              <a:rPr lang="en-US" smtClean="0"/>
              <a:t>‹#›</a:t>
            </a:fld>
            <a:endParaRPr lang="en-US"/>
          </a:p>
        </p:txBody>
      </p:sp>
    </p:spTree>
    <p:extLst>
      <p:ext uri="{BB962C8B-B14F-4D97-AF65-F5344CB8AC3E}">
        <p14:creationId xmlns:p14="http://schemas.microsoft.com/office/powerpoint/2010/main" val="2081546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4E5D9B-5F2B-46C3-9D6A-66281E3DF2D3}"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17C22-F4C2-4096-83B1-62ABC02ECE3E}" type="slidenum">
              <a:rPr lang="en-US" smtClean="0"/>
              <a:t>‹#›</a:t>
            </a:fld>
            <a:endParaRPr lang="en-US"/>
          </a:p>
        </p:txBody>
      </p:sp>
    </p:spTree>
    <p:extLst>
      <p:ext uri="{BB962C8B-B14F-4D97-AF65-F5344CB8AC3E}">
        <p14:creationId xmlns:p14="http://schemas.microsoft.com/office/powerpoint/2010/main" val="2217831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4E5D9B-5F2B-46C3-9D6A-66281E3DF2D3}"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17C22-F4C2-4096-83B1-62ABC02ECE3E}" type="slidenum">
              <a:rPr lang="en-US" smtClean="0"/>
              <a:t>‹#›</a:t>
            </a:fld>
            <a:endParaRPr lang="en-US"/>
          </a:p>
        </p:txBody>
      </p:sp>
    </p:spTree>
    <p:extLst>
      <p:ext uri="{BB962C8B-B14F-4D97-AF65-F5344CB8AC3E}">
        <p14:creationId xmlns:p14="http://schemas.microsoft.com/office/powerpoint/2010/main" val="2464909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4E5D9B-5F2B-46C3-9D6A-66281E3DF2D3}" type="datetimeFigureOut">
              <a:rPr lang="en-US" smtClean="0"/>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717C22-F4C2-4096-83B1-62ABC02ECE3E}" type="slidenum">
              <a:rPr lang="en-US" smtClean="0"/>
              <a:t>‹#›</a:t>
            </a:fld>
            <a:endParaRPr lang="en-US"/>
          </a:p>
        </p:txBody>
      </p:sp>
    </p:spTree>
    <p:extLst>
      <p:ext uri="{BB962C8B-B14F-4D97-AF65-F5344CB8AC3E}">
        <p14:creationId xmlns:p14="http://schemas.microsoft.com/office/powerpoint/2010/main" val="3396355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4E5D9B-5F2B-46C3-9D6A-66281E3DF2D3}" type="datetimeFigureOut">
              <a:rPr lang="en-US" smtClean="0"/>
              <a:t>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717C22-F4C2-4096-83B1-62ABC02ECE3E}" type="slidenum">
              <a:rPr lang="en-US" smtClean="0"/>
              <a:t>‹#›</a:t>
            </a:fld>
            <a:endParaRPr lang="en-US"/>
          </a:p>
        </p:txBody>
      </p:sp>
    </p:spTree>
    <p:extLst>
      <p:ext uri="{BB962C8B-B14F-4D97-AF65-F5344CB8AC3E}">
        <p14:creationId xmlns:p14="http://schemas.microsoft.com/office/powerpoint/2010/main" val="174667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E5D9B-5F2B-46C3-9D6A-66281E3DF2D3}" type="datetimeFigureOut">
              <a:rPr lang="en-US" smtClean="0"/>
              <a:t>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717C22-F4C2-4096-83B1-62ABC02ECE3E}" type="slidenum">
              <a:rPr lang="en-US" smtClean="0"/>
              <a:t>‹#›</a:t>
            </a:fld>
            <a:endParaRPr lang="en-US"/>
          </a:p>
        </p:txBody>
      </p:sp>
    </p:spTree>
    <p:extLst>
      <p:ext uri="{BB962C8B-B14F-4D97-AF65-F5344CB8AC3E}">
        <p14:creationId xmlns:p14="http://schemas.microsoft.com/office/powerpoint/2010/main" val="3282668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4E5D9B-5F2B-46C3-9D6A-66281E3DF2D3}"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17C22-F4C2-4096-83B1-62ABC02ECE3E}" type="slidenum">
              <a:rPr lang="en-US" smtClean="0"/>
              <a:t>‹#›</a:t>
            </a:fld>
            <a:endParaRPr lang="en-US"/>
          </a:p>
        </p:txBody>
      </p:sp>
    </p:spTree>
    <p:extLst>
      <p:ext uri="{BB962C8B-B14F-4D97-AF65-F5344CB8AC3E}">
        <p14:creationId xmlns:p14="http://schemas.microsoft.com/office/powerpoint/2010/main" val="2521380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4E5D9B-5F2B-46C3-9D6A-66281E3DF2D3}"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17C22-F4C2-4096-83B1-62ABC02ECE3E}" type="slidenum">
              <a:rPr lang="en-US" smtClean="0"/>
              <a:t>‹#›</a:t>
            </a:fld>
            <a:endParaRPr lang="en-US"/>
          </a:p>
        </p:txBody>
      </p:sp>
    </p:spTree>
    <p:extLst>
      <p:ext uri="{BB962C8B-B14F-4D97-AF65-F5344CB8AC3E}">
        <p14:creationId xmlns:p14="http://schemas.microsoft.com/office/powerpoint/2010/main" val="1361310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E5D9B-5F2B-46C3-9D6A-66281E3DF2D3}" type="datetimeFigureOut">
              <a:rPr lang="en-US" smtClean="0"/>
              <a:t>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717C22-F4C2-4096-83B1-62ABC02ECE3E}" type="slidenum">
              <a:rPr lang="en-US" smtClean="0"/>
              <a:t>‹#›</a:t>
            </a:fld>
            <a:endParaRPr lang="en-US"/>
          </a:p>
        </p:txBody>
      </p:sp>
    </p:spTree>
    <p:extLst>
      <p:ext uri="{BB962C8B-B14F-4D97-AF65-F5344CB8AC3E}">
        <p14:creationId xmlns:p14="http://schemas.microsoft.com/office/powerpoint/2010/main" val="1549199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ctrTitle"/>
          </p:nvPr>
        </p:nvSpPr>
        <p:spPr>
          <a:xfrm>
            <a:off x="382089" y="1760702"/>
            <a:ext cx="5282435" cy="4309021"/>
          </a:xfrm>
          <a:prstGeom prst="rect">
            <a:avLst/>
          </a:prstGeom>
        </p:spPr>
        <p:txBody>
          <a:bodyPr spcFirstLastPara="1" vert="horz" wrap="square" lIns="121900" tIns="121900" rIns="121900" bIns="121900" rtlCol="0" anchor="t" anchorCtr="0">
            <a:noAutofit/>
          </a:bodyPr>
          <a:lstStyle/>
          <a:p>
            <a:pPr lvl="0" algn="ctr"/>
            <a:r>
              <a:rPr lang="en-GB" sz="3733" dirty="0"/>
              <a:t>Chemical Safety and Security Risk Management</a:t>
            </a:r>
            <a:r>
              <a:rPr lang="en-GB" sz="2133" i="1" dirty="0"/>
              <a:t/>
            </a:r>
            <a:br>
              <a:rPr lang="en-GB" sz="2133" i="1" dirty="0"/>
            </a:br>
            <a:r>
              <a:rPr lang="en-GB" sz="2133" i="1" dirty="0"/>
              <a:t/>
            </a:r>
            <a:br>
              <a:rPr lang="en-GB" sz="2133" i="1" dirty="0"/>
            </a:br>
            <a:r>
              <a:rPr lang="en-GB" sz="2133" i="1" dirty="0"/>
              <a:t> Industrial Perspectives, Risk Prioritization, Risk Mitigation, Risk Assessment and Training Modules for Risk </a:t>
            </a:r>
            <a:r>
              <a:rPr lang="en-GB" sz="2133" i="1" dirty="0" smtClean="0"/>
              <a:t>Communication</a:t>
            </a:r>
            <a:br>
              <a:rPr lang="en-GB" sz="2133" i="1" dirty="0" smtClean="0"/>
            </a:br>
            <a:r>
              <a:rPr lang="en-GB" sz="2133" i="1" dirty="0"/>
              <a:t/>
            </a:r>
            <a:br>
              <a:rPr lang="en-GB" sz="2133" i="1" dirty="0"/>
            </a:br>
            <a:r>
              <a:rPr lang="en-GB" sz="2133" i="1" dirty="0" smtClean="0"/>
              <a:t/>
            </a:r>
            <a:br>
              <a:rPr lang="en-GB" sz="2133" i="1" dirty="0" smtClean="0"/>
            </a:br>
            <a:r>
              <a:rPr lang="en-GB" sz="3200" dirty="0" smtClean="0">
                <a:solidFill>
                  <a:schemeClr val="tx1"/>
                </a:solidFill>
                <a:latin typeface="+mn-lt"/>
              </a:rPr>
              <a:t>Hemantha Dodangoda </a:t>
            </a:r>
            <a:br>
              <a:rPr lang="en-GB" sz="3200" dirty="0" smtClean="0">
                <a:solidFill>
                  <a:schemeClr val="tx1"/>
                </a:solidFill>
                <a:latin typeface="+mn-lt"/>
              </a:rPr>
            </a:br>
            <a:r>
              <a:rPr lang="en-GB" sz="3200" dirty="0" smtClean="0">
                <a:solidFill>
                  <a:schemeClr val="tx1"/>
                </a:solidFill>
                <a:latin typeface="+mn-lt"/>
              </a:rPr>
              <a:t>Sri Lanka </a:t>
            </a:r>
            <a:r>
              <a:rPr lang="en-US" sz="3200" b="0" dirty="0">
                <a:solidFill>
                  <a:schemeClr val="tx1"/>
                </a:solidFill>
                <a:latin typeface="+mn-lt"/>
              </a:rPr>
              <a:t/>
            </a:r>
            <a:br>
              <a:rPr lang="en-US" sz="3200" b="0" dirty="0">
                <a:solidFill>
                  <a:schemeClr val="tx1"/>
                </a:solidFill>
                <a:latin typeface="+mn-lt"/>
              </a:rPr>
            </a:br>
            <a:endParaRPr sz="3200" b="0" dirty="0">
              <a:solidFill>
                <a:schemeClr val="tx1"/>
              </a:solidFill>
              <a:latin typeface="+mn-lt"/>
            </a:endParaRPr>
          </a:p>
        </p:txBody>
      </p:sp>
      <p:pic>
        <p:nvPicPr>
          <p:cNvPr id="1026" name="Picture 2" descr="Image result for chemical ris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470" y="0"/>
            <a:ext cx="613853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737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itle 1"/>
          <p:cNvSpPr txBox="1">
            <a:spLocks/>
          </p:cNvSpPr>
          <p:nvPr/>
        </p:nvSpPr>
        <p:spPr>
          <a:xfrm>
            <a:off x="609599" y="-1627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accent2"/>
                </a:solidFill>
              </a:rPr>
              <a:t>Chemical Hazard</a:t>
            </a:r>
            <a:endParaRPr lang="en-US" dirty="0"/>
          </a:p>
        </p:txBody>
      </p:sp>
      <p:sp>
        <p:nvSpPr>
          <p:cNvPr id="7" name="Rectangle 6"/>
          <p:cNvSpPr/>
          <p:nvPr/>
        </p:nvSpPr>
        <p:spPr>
          <a:xfrm>
            <a:off x="609599" y="1325563"/>
            <a:ext cx="10277475" cy="1200329"/>
          </a:xfrm>
          <a:prstGeom prst="rect">
            <a:avLst/>
          </a:prstGeom>
        </p:spPr>
        <p:txBody>
          <a:bodyPr wrap="square">
            <a:spAutoFit/>
          </a:bodyPr>
          <a:lstStyle/>
          <a:p>
            <a:pPr lvl="0">
              <a:spcBef>
                <a:spcPts val="600"/>
              </a:spcBef>
            </a:pPr>
            <a:r>
              <a:rPr lang="en-GB" sz="2400" dirty="0">
                <a:latin typeface="+mj-lt"/>
              </a:rPr>
              <a:t>Risk associated with operations/ task which </a:t>
            </a:r>
            <a:r>
              <a:rPr lang="en-GB" sz="2400" dirty="0" smtClean="0">
                <a:latin typeface="+mj-lt"/>
              </a:rPr>
              <a:t>involves </a:t>
            </a:r>
            <a:r>
              <a:rPr lang="en-GB" sz="2400" dirty="0">
                <a:latin typeface="+mj-lt"/>
              </a:rPr>
              <a:t>storing, handling or producing hazardous substances that could cause adverse health </a:t>
            </a:r>
            <a:r>
              <a:rPr lang="en-GB" sz="2400" dirty="0" smtClean="0">
                <a:latin typeface="+mj-lt"/>
              </a:rPr>
              <a:t>effects &amp; </a:t>
            </a:r>
            <a:r>
              <a:rPr lang="en-GB" sz="2400" dirty="0">
                <a:latin typeface="+mj-lt"/>
              </a:rPr>
              <a:t>environmental impacts </a:t>
            </a:r>
          </a:p>
        </p:txBody>
      </p:sp>
      <p:sp>
        <p:nvSpPr>
          <p:cNvPr id="8" name="Rectangle 7"/>
          <p:cNvSpPr/>
          <p:nvPr/>
        </p:nvSpPr>
        <p:spPr>
          <a:xfrm>
            <a:off x="223837" y="2928550"/>
            <a:ext cx="6096000" cy="2677656"/>
          </a:xfrm>
          <a:prstGeom prst="rect">
            <a:avLst/>
          </a:prstGeom>
        </p:spPr>
        <p:txBody>
          <a:bodyPr>
            <a:spAutoFit/>
          </a:bodyPr>
          <a:lstStyle/>
          <a:p>
            <a:pPr marL="1008063" lvl="0" indent="-285750">
              <a:spcBef>
                <a:spcPct val="0"/>
              </a:spcBef>
              <a:buFont typeface="Arial" panose="020B0604020202020204" pitchFamily="34" charset="0"/>
              <a:buChar char="•"/>
              <a:tabLst>
                <a:tab pos="1074738" algn="l"/>
              </a:tabLst>
            </a:pPr>
            <a:r>
              <a:rPr lang="en-US" sz="2400" dirty="0">
                <a:latin typeface="+mj-lt"/>
              </a:rPr>
              <a:t> Inhalation of hazard vapors, powders, </a:t>
            </a:r>
            <a:r>
              <a:rPr lang="en-US" sz="2400" dirty="0" smtClean="0">
                <a:latin typeface="+mj-lt"/>
              </a:rPr>
              <a:t>	fibers </a:t>
            </a:r>
            <a:r>
              <a:rPr lang="en-US" sz="2400" dirty="0">
                <a:latin typeface="+mj-lt"/>
              </a:rPr>
              <a:t>&amp; fumes </a:t>
            </a:r>
            <a:endParaRPr lang="en-GB" sz="2400" dirty="0">
              <a:highlight>
                <a:srgbClr val="FFFF00"/>
              </a:highlight>
              <a:latin typeface="+mj-lt"/>
            </a:endParaRPr>
          </a:p>
          <a:p>
            <a:pPr marL="1008063" lvl="0" indent="-285750">
              <a:spcBef>
                <a:spcPct val="0"/>
              </a:spcBef>
              <a:buFont typeface="Arial" panose="020B0604020202020204" pitchFamily="34" charset="0"/>
              <a:buChar char="•"/>
              <a:tabLst>
                <a:tab pos="1074738" algn="l"/>
              </a:tabLst>
            </a:pPr>
            <a:r>
              <a:rPr lang="en-US" sz="2400" dirty="0">
                <a:latin typeface="+mj-lt"/>
              </a:rPr>
              <a:t> Dermal irritation/ Sensitization due to </a:t>
            </a:r>
            <a:r>
              <a:rPr lang="en-US" sz="2400" dirty="0" smtClean="0">
                <a:latin typeface="+mj-lt"/>
              </a:rPr>
              <a:t>	skin </a:t>
            </a:r>
            <a:r>
              <a:rPr lang="en-US" sz="2400" dirty="0">
                <a:latin typeface="+mj-lt"/>
              </a:rPr>
              <a:t>contact</a:t>
            </a:r>
            <a:endParaRPr lang="en-GB" sz="2400" dirty="0">
              <a:latin typeface="+mj-lt"/>
            </a:endParaRPr>
          </a:p>
          <a:p>
            <a:pPr marL="1008063" lvl="0" indent="-285750">
              <a:spcBef>
                <a:spcPct val="0"/>
              </a:spcBef>
              <a:buFont typeface="Arial" panose="020B0604020202020204" pitchFamily="34" charset="0"/>
              <a:buChar char="•"/>
              <a:tabLst>
                <a:tab pos="1074738" algn="l"/>
              </a:tabLst>
            </a:pPr>
            <a:r>
              <a:rPr lang="en-US" sz="2400" dirty="0">
                <a:latin typeface="+mj-lt"/>
              </a:rPr>
              <a:t> Ingestion of hazardous substance </a:t>
            </a:r>
            <a:endParaRPr lang="en-GB" sz="2400" dirty="0">
              <a:latin typeface="+mj-lt"/>
            </a:endParaRPr>
          </a:p>
          <a:p>
            <a:pPr marL="1008063" lvl="0" indent="-285750">
              <a:spcBef>
                <a:spcPct val="0"/>
              </a:spcBef>
              <a:buFont typeface="Arial" panose="020B0604020202020204" pitchFamily="34" charset="0"/>
              <a:buChar char="•"/>
              <a:tabLst>
                <a:tab pos="1074738" algn="l"/>
              </a:tabLst>
            </a:pPr>
            <a:r>
              <a:rPr lang="en-US" sz="2400" dirty="0">
                <a:latin typeface="+mj-lt"/>
              </a:rPr>
              <a:t> Chemical burning (Corrosive)</a:t>
            </a:r>
            <a:endParaRPr lang="en-GB" sz="2400" dirty="0">
              <a:latin typeface="+mj-lt"/>
            </a:endParaRPr>
          </a:p>
          <a:p>
            <a:pPr marL="1008063" lvl="0" indent="-285750">
              <a:spcBef>
                <a:spcPct val="0"/>
              </a:spcBef>
              <a:buFont typeface="Arial" panose="020B0604020202020204" pitchFamily="34" charset="0"/>
              <a:buChar char="•"/>
              <a:tabLst>
                <a:tab pos="1074738" algn="l"/>
              </a:tabLst>
            </a:pPr>
            <a:r>
              <a:rPr lang="en-US" sz="2400" dirty="0">
                <a:latin typeface="+mj-lt"/>
              </a:rPr>
              <a:t> Spillage of hazard material </a:t>
            </a:r>
            <a:endParaRPr lang="en-GB" sz="2400" dirty="0">
              <a:latin typeface="+mj-lt"/>
            </a:endParaRPr>
          </a:p>
        </p:txBody>
      </p:sp>
      <p:pic>
        <p:nvPicPr>
          <p:cNvPr id="9" name="Picture 8"/>
          <p:cNvPicPr>
            <a:picLocks noChangeAspect="1"/>
          </p:cNvPicPr>
          <p:nvPr/>
        </p:nvPicPr>
        <p:blipFill>
          <a:blip r:embed="rId3"/>
          <a:stretch>
            <a:fillRect/>
          </a:stretch>
        </p:blipFill>
        <p:spPr>
          <a:xfrm>
            <a:off x="7596189" y="2141398"/>
            <a:ext cx="3757611" cy="4509134"/>
          </a:xfrm>
          <a:prstGeom prst="rect">
            <a:avLst/>
          </a:prstGeom>
        </p:spPr>
      </p:pic>
      <p:sp>
        <p:nvSpPr>
          <p:cNvPr id="10" name="Left Arrow 9"/>
          <p:cNvSpPr/>
          <p:nvPr/>
        </p:nvSpPr>
        <p:spPr>
          <a:xfrm>
            <a:off x="9415462" y="-1"/>
            <a:ext cx="2743200" cy="100012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Overview of Chemical Hazard</a:t>
            </a:r>
          </a:p>
        </p:txBody>
      </p:sp>
    </p:spTree>
    <p:extLst>
      <p:ext uri="{BB962C8B-B14F-4D97-AF65-F5344CB8AC3E}">
        <p14:creationId xmlns:p14="http://schemas.microsoft.com/office/powerpoint/2010/main" val="893076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p:cNvSpPr>
            <a:spLocks noGrp="1"/>
          </p:cNvSpPr>
          <p:nvPr>
            <p:ph type="title"/>
          </p:nvPr>
        </p:nvSpPr>
        <p:spPr>
          <a:xfrm>
            <a:off x="755269" y="-162720"/>
            <a:ext cx="10515600" cy="1325563"/>
          </a:xfrm>
        </p:spPr>
        <p:txBody>
          <a:bodyPr>
            <a:normAutofit/>
          </a:bodyPr>
          <a:lstStyle/>
          <a:p>
            <a:r>
              <a:rPr lang="en-US" sz="3600" b="1" dirty="0" smtClean="0">
                <a:solidFill>
                  <a:schemeClr val="accent2"/>
                </a:solidFill>
              </a:rPr>
              <a:t>Chemical Risk Management Approach</a:t>
            </a:r>
            <a:endParaRPr lang="en-US" sz="3600" dirty="0"/>
          </a:p>
        </p:txBody>
      </p:sp>
      <p:sp>
        <p:nvSpPr>
          <p:cNvPr id="55" name="Left Arrow 54"/>
          <p:cNvSpPr/>
          <p:nvPr/>
        </p:nvSpPr>
        <p:spPr>
          <a:xfrm>
            <a:off x="9415462" y="-1"/>
            <a:ext cx="2743200" cy="100012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Strategy</a:t>
            </a:r>
            <a:endParaRPr lang="en-US" b="1" dirty="0"/>
          </a:p>
        </p:txBody>
      </p:sp>
      <p:pic>
        <p:nvPicPr>
          <p:cNvPr id="5" name="Picture 4"/>
          <p:cNvPicPr>
            <a:picLocks noChangeAspect="1"/>
          </p:cNvPicPr>
          <p:nvPr/>
        </p:nvPicPr>
        <p:blipFill>
          <a:blip r:embed="rId3"/>
          <a:stretch>
            <a:fillRect/>
          </a:stretch>
        </p:blipFill>
        <p:spPr>
          <a:xfrm>
            <a:off x="1201887" y="1000125"/>
            <a:ext cx="7766958" cy="5715090"/>
          </a:xfrm>
          <a:prstGeom prst="rect">
            <a:avLst/>
          </a:prstGeom>
        </p:spPr>
      </p:pic>
    </p:spTree>
    <p:extLst>
      <p:ext uri="{BB962C8B-B14F-4D97-AF65-F5344CB8AC3E}">
        <p14:creationId xmlns:p14="http://schemas.microsoft.com/office/powerpoint/2010/main" val="3895414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96" y="113303"/>
            <a:ext cx="10515600" cy="1162050"/>
          </a:xfrm>
        </p:spPr>
        <p:txBody>
          <a:bodyPr>
            <a:normAutofit/>
          </a:bodyPr>
          <a:lstStyle/>
          <a:p>
            <a:r>
              <a:rPr lang="en-US" sz="3600" b="1" dirty="0">
                <a:solidFill>
                  <a:schemeClr val="accent2"/>
                </a:solidFill>
              </a:rPr>
              <a:t>Qualitative Risk Assessment </a:t>
            </a:r>
          </a:p>
        </p:txBody>
      </p:sp>
      <p:sp>
        <p:nvSpPr>
          <p:cNvPr id="4" name="Rectangle 3"/>
          <p:cNvSpPr/>
          <p:nvPr/>
        </p:nvSpPr>
        <p:spPr>
          <a:xfrm>
            <a:off x="319901" y="1222186"/>
            <a:ext cx="6096000" cy="5247590"/>
          </a:xfrm>
          <a:prstGeom prst="rect">
            <a:avLst/>
          </a:prstGeom>
        </p:spPr>
        <p:txBody>
          <a:bodyPr>
            <a:spAutoFit/>
          </a:bodyPr>
          <a:lstStyle/>
          <a:p>
            <a:r>
              <a:rPr lang="en-US" sz="2800" b="1" dirty="0" smtClean="0">
                <a:solidFill>
                  <a:schemeClr val="accent2"/>
                </a:solidFill>
                <a:latin typeface="Calibri" panose="020F0502020204030204" pitchFamily="34" charset="0"/>
                <a:cs typeface="Calibri" panose="020F0502020204030204" pitchFamily="34" charset="0"/>
              </a:rPr>
              <a:t>        </a:t>
            </a:r>
            <a:r>
              <a:rPr lang="en-US" sz="2800" b="1" dirty="0" smtClean="0">
                <a:solidFill>
                  <a:schemeClr val="accent2"/>
                </a:solidFill>
                <a:latin typeface="+mj-lt"/>
                <a:cs typeface="Calibri" panose="020F0502020204030204" pitchFamily="34" charset="0"/>
              </a:rPr>
              <a:t>Collection </a:t>
            </a:r>
            <a:r>
              <a:rPr lang="en-US" sz="2800" b="1" dirty="0">
                <a:solidFill>
                  <a:schemeClr val="accent2"/>
                </a:solidFill>
                <a:latin typeface="+mj-lt"/>
                <a:cs typeface="Calibri" panose="020F0502020204030204" pitchFamily="34" charset="0"/>
              </a:rPr>
              <a:t>of </a:t>
            </a:r>
            <a:r>
              <a:rPr lang="en-US" sz="2800" b="1" dirty="0" smtClean="0">
                <a:solidFill>
                  <a:schemeClr val="accent2"/>
                </a:solidFill>
                <a:latin typeface="+mj-lt"/>
                <a:cs typeface="Calibri" panose="020F0502020204030204" pitchFamily="34" charset="0"/>
              </a:rPr>
              <a:t>Data</a:t>
            </a:r>
            <a:endParaRPr lang="en-US" b="1" dirty="0" smtClean="0">
              <a:solidFill>
                <a:srgbClr val="F88D5B"/>
              </a:solidFill>
              <a:latin typeface="Calibri" panose="020F0502020204030204" pitchFamily="34" charset="0"/>
              <a:cs typeface="Calibri" panose="020F0502020204030204" pitchFamily="34" charset="0"/>
            </a:endParaRPr>
          </a:p>
          <a:p>
            <a:endParaRPr lang="en-US" b="1" dirty="0">
              <a:solidFill>
                <a:srgbClr val="F88D5B"/>
              </a:solidFill>
              <a:latin typeface="Calibri" panose="020F0502020204030204" pitchFamily="34" charset="0"/>
              <a:cs typeface="Calibri" panose="020F0502020204030204" pitchFamily="34" charset="0"/>
            </a:endParaRPr>
          </a:p>
          <a:p>
            <a:pPr marL="1008063" indent="-285750">
              <a:spcBef>
                <a:spcPct val="0"/>
              </a:spcBef>
              <a:spcAft>
                <a:spcPts val="600"/>
              </a:spcAft>
              <a:buFont typeface="Arial" panose="020B0604020202020204" pitchFamily="34" charset="0"/>
              <a:buChar char="•"/>
              <a:tabLst>
                <a:tab pos="1074738" algn="l"/>
              </a:tabLst>
            </a:pPr>
            <a:r>
              <a:rPr lang="en-US" sz="2400" dirty="0">
                <a:latin typeface="+mj-lt"/>
              </a:rPr>
              <a:t>Details of operation or tasks to be assessed</a:t>
            </a:r>
          </a:p>
          <a:p>
            <a:pPr marL="1008063" indent="-285750">
              <a:spcBef>
                <a:spcPct val="0"/>
              </a:spcBef>
              <a:spcAft>
                <a:spcPts val="600"/>
              </a:spcAft>
              <a:buFont typeface="Arial" panose="020B0604020202020204" pitchFamily="34" charset="0"/>
              <a:buChar char="•"/>
              <a:tabLst>
                <a:tab pos="1074738" algn="l"/>
              </a:tabLst>
            </a:pPr>
            <a:r>
              <a:rPr lang="en-US" sz="2400" dirty="0">
                <a:latin typeface="+mj-lt"/>
              </a:rPr>
              <a:t>Location</a:t>
            </a:r>
          </a:p>
          <a:p>
            <a:pPr marL="1008063" indent="-285750">
              <a:spcBef>
                <a:spcPct val="0"/>
              </a:spcBef>
              <a:spcAft>
                <a:spcPts val="600"/>
              </a:spcAft>
              <a:buFont typeface="Arial" panose="020B0604020202020204" pitchFamily="34" charset="0"/>
              <a:buChar char="•"/>
              <a:tabLst>
                <a:tab pos="1074738" algn="l"/>
              </a:tabLst>
            </a:pPr>
            <a:r>
              <a:rPr lang="en-US" sz="2400" dirty="0">
                <a:latin typeface="+mj-lt"/>
              </a:rPr>
              <a:t>No of employees involved </a:t>
            </a:r>
          </a:p>
          <a:p>
            <a:pPr marL="1008063" indent="-285750">
              <a:spcBef>
                <a:spcPct val="0"/>
              </a:spcBef>
              <a:spcAft>
                <a:spcPts val="600"/>
              </a:spcAft>
              <a:buFont typeface="Arial" panose="020B0604020202020204" pitchFamily="34" charset="0"/>
              <a:buChar char="•"/>
              <a:tabLst>
                <a:tab pos="1074738" algn="l"/>
              </a:tabLst>
            </a:pPr>
            <a:r>
              <a:rPr lang="en-US" sz="2400" dirty="0">
                <a:latin typeface="+mj-lt"/>
              </a:rPr>
              <a:t>Process steps (Weighing, additions, mixing, heating, cooling, discharging, emissions, etc..)</a:t>
            </a:r>
          </a:p>
          <a:p>
            <a:pPr marL="1008063" indent="-285750">
              <a:spcBef>
                <a:spcPct val="0"/>
              </a:spcBef>
              <a:spcAft>
                <a:spcPts val="600"/>
              </a:spcAft>
              <a:buFont typeface="Arial" panose="020B0604020202020204" pitchFamily="34" charset="0"/>
              <a:buChar char="•"/>
              <a:tabLst>
                <a:tab pos="1074738" algn="l"/>
              </a:tabLst>
            </a:pPr>
            <a:r>
              <a:rPr lang="en-US" sz="2400" dirty="0">
                <a:latin typeface="+mj-lt"/>
              </a:rPr>
              <a:t>Tasks/ steps where potential exposure can occur</a:t>
            </a:r>
          </a:p>
          <a:p>
            <a:pPr marL="1008063" indent="-285750">
              <a:spcBef>
                <a:spcPct val="0"/>
              </a:spcBef>
              <a:spcAft>
                <a:spcPts val="600"/>
              </a:spcAft>
              <a:buFont typeface="Arial" panose="020B0604020202020204" pitchFamily="34" charset="0"/>
              <a:buChar char="•"/>
              <a:tabLst>
                <a:tab pos="1074738" algn="l"/>
              </a:tabLst>
            </a:pPr>
            <a:r>
              <a:rPr lang="en-US" sz="2400" dirty="0">
                <a:latin typeface="+mj-lt"/>
              </a:rPr>
              <a:t>List of hazardous substances used/ releases</a:t>
            </a:r>
            <a:r>
              <a:rPr lang="en-US" sz="2000" dirty="0">
                <a:latin typeface="+mj-lt"/>
              </a:rPr>
              <a:t> </a:t>
            </a:r>
          </a:p>
        </p:txBody>
      </p:sp>
      <p:sp>
        <p:nvSpPr>
          <p:cNvPr id="5" name="Rectangle 4"/>
          <p:cNvSpPr/>
          <p:nvPr/>
        </p:nvSpPr>
        <p:spPr>
          <a:xfrm>
            <a:off x="6096000" y="1220052"/>
            <a:ext cx="6096000" cy="4416594"/>
          </a:xfrm>
          <a:prstGeom prst="rect">
            <a:avLst/>
          </a:prstGeom>
        </p:spPr>
        <p:txBody>
          <a:bodyPr>
            <a:spAutoFit/>
          </a:bodyPr>
          <a:lstStyle/>
          <a:p>
            <a:endParaRPr lang="en-US" sz="2000" b="1" dirty="0" smtClean="0">
              <a:solidFill>
                <a:srgbClr val="F88D5B"/>
              </a:solidFill>
              <a:latin typeface="Calibri" panose="020F0502020204030204" pitchFamily="34" charset="0"/>
              <a:cs typeface="Calibri" panose="020F0502020204030204" pitchFamily="34" charset="0"/>
            </a:endParaRPr>
          </a:p>
          <a:p>
            <a:endParaRPr lang="en-US" sz="2000" b="1" dirty="0" smtClean="0">
              <a:solidFill>
                <a:srgbClr val="F88D5B"/>
              </a:solidFill>
              <a:latin typeface="Calibri" panose="020F0502020204030204" pitchFamily="34" charset="0"/>
              <a:cs typeface="Calibri" panose="020F0502020204030204" pitchFamily="34" charset="0"/>
            </a:endParaRPr>
          </a:p>
          <a:p>
            <a:pPr marL="1008063" indent="-285750">
              <a:spcBef>
                <a:spcPct val="0"/>
              </a:spcBef>
              <a:spcAft>
                <a:spcPts val="600"/>
              </a:spcAft>
              <a:buFont typeface="Arial" panose="020B0604020202020204" pitchFamily="34" charset="0"/>
              <a:buChar char="•"/>
              <a:tabLst>
                <a:tab pos="1074738" algn="l"/>
              </a:tabLst>
            </a:pPr>
            <a:r>
              <a:rPr lang="en-US" sz="2400" dirty="0" smtClean="0">
                <a:latin typeface="+mj-lt"/>
              </a:rPr>
              <a:t>Physical </a:t>
            </a:r>
            <a:r>
              <a:rPr lang="en-US" sz="2400" dirty="0">
                <a:latin typeface="+mj-lt"/>
              </a:rPr>
              <a:t>and chemical properties of hazardous substances (SDS)</a:t>
            </a:r>
          </a:p>
          <a:p>
            <a:pPr marL="1008063" indent="-285750">
              <a:spcBef>
                <a:spcPct val="0"/>
              </a:spcBef>
              <a:spcAft>
                <a:spcPts val="600"/>
              </a:spcAft>
              <a:buFont typeface="Arial" panose="020B0604020202020204" pitchFamily="34" charset="0"/>
              <a:buChar char="•"/>
              <a:tabLst>
                <a:tab pos="1074738" algn="l"/>
              </a:tabLst>
            </a:pPr>
            <a:r>
              <a:rPr lang="en-US" sz="2400" dirty="0">
                <a:latin typeface="+mj-lt"/>
              </a:rPr>
              <a:t>Health hazard notations of substances (GHS)</a:t>
            </a:r>
          </a:p>
          <a:p>
            <a:pPr marL="1008063" indent="-285750">
              <a:spcBef>
                <a:spcPct val="0"/>
              </a:spcBef>
              <a:spcAft>
                <a:spcPts val="600"/>
              </a:spcAft>
              <a:buFont typeface="Arial" panose="020B0604020202020204" pitchFamily="34" charset="0"/>
              <a:buChar char="•"/>
              <a:tabLst>
                <a:tab pos="1074738" algn="l"/>
              </a:tabLst>
            </a:pPr>
            <a:r>
              <a:rPr lang="en-US" sz="2400" dirty="0">
                <a:latin typeface="+mj-lt"/>
              </a:rPr>
              <a:t>Occupational Exposure Banding (OEB) </a:t>
            </a:r>
          </a:p>
          <a:p>
            <a:pPr marL="1008063" indent="-285750">
              <a:spcBef>
                <a:spcPct val="0"/>
              </a:spcBef>
              <a:spcAft>
                <a:spcPts val="600"/>
              </a:spcAft>
              <a:buFont typeface="Arial" panose="020B0604020202020204" pitchFamily="34" charset="0"/>
              <a:buChar char="•"/>
              <a:tabLst>
                <a:tab pos="1074738" algn="l"/>
              </a:tabLst>
            </a:pPr>
            <a:r>
              <a:rPr lang="en-US" sz="2400" dirty="0">
                <a:latin typeface="+mj-lt"/>
              </a:rPr>
              <a:t>Amount of materials used or release</a:t>
            </a:r>
          </a:p>
          <a:p>
            <a:pPr marL="1008063" indent="-285750">
              <a:spcBef>
                <a:spcPct val="0"/>
              </a:spcBef>
              <a:spcAft>
                <a:spcPts val="600"/>
              </a:spcAft>
              <a:buFont typeface="Arial" panose="020B0604020202020204" pitchFamily="34" charset="0"/>
              <a:buChar char="•"/>
              <a:tabLst>
                <a:tab pos="1074738" algn="l"/>
              </a:tabLst>
            </a:pPr>
            <a:r>
              <a:rPr lang="en-US" sz="2400" dirty="0">
                <a:latin typeface="+mj-lt"/>
              </a:rPr>
              <a:t>Effectiveness of current controls and level of controls </a:t>
            </a:r>
          </a:p>
          <a:p>
            <a:pPr marL="1008063" indent="-285750">
              <a:spcBef>
                <a:spcPct val="0"/>
              </a:spcBef>
              <a:spcAft>
                <a:spcPts val="600"/>
              </a:spcAft>
              <a:buFont typeface="Arial" panose="020B0604020202020204" pitchFamily="34" charset="0"/>
              <a:buChar char="•"/>
              <a:tabLst>
                <a:tab pos="1074738" algn="l"/>
              </a:tabLst>
            </a:pPr>
            <a:r>
              <a:rPr lang="en-US" sz="2400" dirty="0">
                <a:latin typeface="+mj-lt"/>
              </a:rPr>
              <a:t>Task duration and frequencies</a:t>
            </a:r>
          </a:p>
        </p:txBody>
      </p:sp>
      <p:sp>
        <p:nvSpPr>
          <p:cNvPr id="6" name="Left Arrow 5"/>
          <p:cNvSpPr/>
          <p:nvPr/>
        </p:nvSpPr>
        <p:spPr>
          <a:xfrm>
            <a:off x="9438953" y="113303"/>
            <a:ext cx="2743200" cy="100012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Pre work</a:t>
            </a:r>
            <a:endParaRPr lang="en-US" b="1" dirty="0"/>
          </a:p>
        </p:txBody>
      </p:sp>
    </p:spTree>
    <p:extLst>
      <p:ext uri="{BB962C8B-B14F-4D97-AF65-F5344CB8AC3E}">
        <p14:creationId xmlns:p14="http://schemas.microsoft.com/office/powerpoint/2010/main" val="3168456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135755"/>
            <a:ext cx="96774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a:solidFill>
                  <a:schemeClr val="accent2"/>
                </a:solidFill>
              </a:rPr>
              <a:t>Identifying the </a:t>
            </a:r>
            <a:r>
              <a:rPr lang="en-AU" sz="3600" b="1" dirty="0" smtClean="0">
                <a:solidFill>
                  <a:schemeClr val="accent2"/>
                </a:solidFill>
              </a:rPr>
              <a:t>chemical risk </a:t>
            </a:r>
            <a:r>
              <a:rPr lang="en-AU" sz="3600" b="1" dirty="0">
                <a:solidFill>
                  <a:schemeClr val="accent2"/>
                </a:solidFill>
              </a:rPr>
              <a:t>assessment scope </a:t>
            </a:r>
            <a:endParaRPr lang="en-US" sz="3600" b="1" dirty="0">
              <a:solidFill>
                <a:schemeClr val="accent2"/>
              </a:solidFill>
            </a:endParaRPr>
          </a:p>
        </p:txBody>
      </p:sp>
      <p:sp>
        <p:nvSpPr>
          <p:cNvPr id="6" name="Left Arrow 5"/>
          <p:cNvSpPr/>
          <p:nvPr/>
        </p:nvSpPr>
        <p:spPr>
          <a:xfrm>
            <a:off x="9415462" y="-1"/>
            <a:ext cx="2743200" cy="100012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Pre Work</a:t>
            </a:r>
            <a:endParaRPr lang="en-US" b="1" dirty="0"/>
          </a:p>
        </p:txBody>
      </p:sp>
      <p:grpSp>
        <p:nvGrpSpPr>
          <p:cNvPr id="7" name="Group 6"/>
          <p:cNvGrpSpPr/>
          <p:nvPr/>
        </p:nvGrpSpPr>
        <p:grpSpPr>
          <a:xfrm>
            <a:off x="1201182" y="1368772"/>
            <a:ext cx="9357281" cy="3630612"/>
            <a:chOff x="2715657" y="310773"/>
            <a:chExt cx="6428343" cy="3046733"/>
          </a:xfrm>
        </p:grpSpPr>
        <p:pic>
          <p:nvPicPr>
            <p:cNvPr id="8" name="Picture 7">
              <a:extLst>
                <a:ext uri="{FF2B5EF4-FFF2-40B4-BE49-F238E27FC236}">
                  <a16:creationId xmlns="" xmlns:a16="http://schemas.microsoft.com/office/drawing/2014/main" id="{2A6EAF66-DCFA-4FD5-8789-A851A98488BC}"/>
                </a:ext>
              </a:extLst>
            </p:cNvPr>
            <p:cNvPicPr>
              <a:picLocks noChangeAspect="1"/>
            </p:cNvPicPr>
            <p:nvPr/>
          </p:nvPicPr>
          <p:blipFill>
            <a:blip r:embed="rId3"/>
            <a:stretch>
              <a:fillRect/>
            </a:stretch>
          </p:blipFill>
          <p:spPr>
            <a:xfrm>
              <a:off x="2715657" y="310773"/>
              <a:ext cx="6428343" cy="3046733"/>
            </a:xfrm>
            <a:prstGeom prst="rect">
              <a:avLst/>
            </a:prstGeom>
          </p:spPr>
        </p:pic>
        <p:sp>
          <p:nvSpPr>
            <p:cNvPr id="9" name="Oval 8">
              <a:extLst>
                <a:ext uri="{FF2B5EF4-FFF2-40B4-BE49-F238E27FC236}">
                  <a16:creationId xmlns="" xmlns:a16="http://schemas.microsoft.com/office/drawing/2014/main" id="{F01D8492-C2DE-4A2E-8DDF-3ACB7DF5DC34}"/>
                </a:ext>
              </a:extLst>
            </p:cNvPr>
            <p:cNvSpPr/>
            <p:nvPr/>
          </p:nvSpPr>
          <p:spPr bwMode="auto">
            <a:xfrm>
              <a:off x="3330793" y="2125934"/>
              <a:ext cx="127259" cy="131462"/>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AU" sz="1200" b="1" kern="0" dirty="0" err="1">
                <a:solidFill>
                  <a:srgbClr val="FFFFFF"/>
                </a:solidFill>
                <a:latin typeface="Arial"/>
              </a:endParaRPr>
            </a:p>
          </p:txBody>
        </p:sp>
        <p:sp>
          <p:nvSpPr>
            <p:cNvPr id="10" name="Oval 9">
              <a:extLst>
                <a:ext uri="{FF2B5EF4-FFF2-40B4-BE49-F238E27FC236}">
                  <a16:creationId xmlns="" xmlns:a16="http://schemas.microsoft.com/office/drawing/2014/main" id="{C4467974-A885-454D-AF43-E6756BD8972D}"/>
                </a:ext>
              </a:extLst>
            </p:cNvPr>
            <p:cNvSpPr/>
            <p:nvPr/>
          </p:nvSpPr>
          <p:spPr bwMode="auto">
            <a:xfrm>
              <a:off x="5243267" y="1366191"/>
              <a:ext cx="127259" cy="131462"/>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AU" sz="1200" b="1" kern="0" dirty="0" err="1">
                <a:solidFill>
                  <a:srgbClr val="FFFFFF"/>
                </a:solidFill>
                <a:latin typeface="Arial"/>
              </a:endParaRPr>
            </a:p>
          </p:txBody>
        </p:sp>
        <p:sp>
          <p:nvSpPr>
            <p:cNvPr id="11" name="Oval 10">
              <a:extLst>
                <a:ext uri="{FF2B5EF4-FFF2-40B4-BE49-F238E27FC236}">
                  <a16:creationId xmlns="" xmlns:a16="http://schemas.microsoft.com/office/drawing/2014/main" id="{56A1A042-1764-4F1C-AEEE-C38385F58A48}"/>
                </a:ext>
              </a:extLst>
            </p:cNvPr>
            <p:cNvSpPr/>
            <p:nvPr/>
          </p:nvSpPr>
          <p:spPr bwMode="auto">
            <a:xfrm>
              <a:off x="7909555" y="2191665"/>
              <a:ext cx="127259" cy="131462"/>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AU" sz="1200" b="1" kern="0" dirty="0" err="1">
                <a:solidFill>
                  <a:srgbClr val="FFFFFF"/>
                </a:solidFill>
                <a:latin typeface="Arial"/>
              </a:endParaRPr>
            </a:p>
          </p:txBody>
        </p:sp>
        <p:sp>
          <p:nvSpPr>
            <p:cNvPr id="12" name="Oval 11">
              <a:extLst>
                <a:ext uri="{FF2B5EF4-FFF2-40B4-BE49-F238E27FC236}">
                  <a16:creationId xmlns="" xmlns:a16="http://schemas.microsoft.com/office/drawing/2014/main" id="{9FD71907-5902-4DB8-AEE3-9E36C3447BDE}"/>
                </a:ext>
              </a:extLst>
            </p:cNvPr>
            <p:cNvSpPr/>
            <p:nvPr/>
          </p:nvSpPr>
          <p:spPr bwMode="auto">
            <a:xfrm>
              <a:off x="5568625" y="2571863"/>
              <a:ext cx="127259" cy="131462"/>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AU" sz="1200" b="1" kern="0" dirty="0" err="1">
                <a:solidFill>
                  <a:srgbClr val="FFFFFF"/>
                </a:solidFill>
                <a:latin typeface="Arial"/>
              </a:endParaRPr>
            </a:p>
          </p:txBody>
        </p:sp>
        <p:sp>
          <p:nvSpPr>
            <p:cNvPr id="13" name="Oval 12">
              <a:extLst>
                <a:ext uri="{FF2B5EF4-FFF2-40B4-BE49-F238E27FC236}">
                  <a16:creationId xmlns="" xmlns:a16="http://schemas.microsoft.com/office/drawing/2014/main" id="{1E45B3F5-D0F9-470C-9524-BFB0FE5CC18F}"/>
                </a:ext>
              </a:extLst>
            </p:cNvPr>
            <p:cNvSpPr/>
            <p:nvPr/>
          </p:nvSpPr>
          <p:spPr bwMode="auto">
            <a:xfrm>
              <a:off x="5504995" y="1586226"/>
              <a:ext cx="127259" cy="131462"/>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AU" sz="1200" b="1" kern="0" dirty="0" err="1">
                <a:solidFill>
                  <a:srgbClr val="FFFFFF"/>
                </a:solidFill>
                <a:latin typeface="Arial"/>
              </a:endParaRPr>
            </a:p>
          </p:txBody>
        </p:sp>
        <p:sp>
          <p:nvSpPr>
            <p:cNvPr id="14" name="Oval 13">
              <a:extLst>
                <a:ext uri="{FF2B5EF4-FFF2-40B4-BE49-F238E27FC236}">
                  <a16:creationId xmlns="" xmlns:a16="http://schemas.microsoft.com/office/drawing/2014/main" id="{C2DEAEE5-78E6-4C06-9BD2-3F072FC9CAEF}"/>
                </a:ext>
              </a:extLst>
            </p:cNvPr>
            <p:cNvSpPr/>
            <p:nvPr/>
          </p:nvSpPr>
          <p:spPr bwMode="auto">
            <a:xfrm>
              <a:off x="7909555" y="1507747"/>
              <a:ext cx="127259" cy="131462"/>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AU" sz="1200" b="1" kern="0" dirty="0" err="1">
                <a:solidFill>
                  <a:srgbClr val="FFFFFF"/>
                </a:solidFill>
                <a:latin typeface="Arial"/>
              </a:endParaRPr>
            </a:p>
          </p:txBody>
        </p:sp>
        <p:sp>
          <p:nvSpPr>
            <p:cNvPr id="15" name="Oval 14">
              <a:extLst>
                <a:ext uri="{FF2B5EF4-FFF2-40B4-BE49-F238E27FC236}">
                  <a16:creationId xmlns="" xmlns:a16="http://schemas.microsoft.com/office/drawing/2014/main" id="{BDE5DDE0-ADE4-4FE9-9DAE-D769D097EB3F}"/>
                </a:ext>
              </a:extLst>
            </p:cNvPr>
            <p:cNvSpPr/>
            <p:nvPr/>
          </p:nvSpPr>
          <p:spPr bwMode="auto">
            <a:xfrm>
              <a:off x="6373539" y="2703326"/>
              <a:ext cx="127259" cy="131462"/>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AU" sz="1200" b="1" kern="0" dirty="0" err="1">
                <a:solidFill>
                  <a:srgbClr val="FFFFFF"/>
                </a:solidFill>
                <a:latin typeface="Arial"/>
              </a:endParaRPr>
            </a:p>
          </p:txBody>
        </p:sp>
        <p:sp>
          <p:nvSpPr>
            <p:cNvPr id="16" name="Oval 15">
              <a:extLst>
                <a:ext uri="{FF2B5EF4-FFF2-40B4-BE49-F238E27FC236}">
                  <a16:creationId xmlns="" xmlns:a16="http://schemas.microsoft.com/office/drawing/2014/main" id="{AF52AB51-58AA-423B-87B1-D9BE162FBDE9}"/>
                </a:ext>
              </a:extLst>
            </p:cNvPr>
            <p:cNvSpPr/>
            <p:nvPr/>
          </p:nvSpPr>
          <p:spPr bwMode="auto">
            <a:xfrm>
              <a:off x="7909555" y="3141287"/>
              <a:ext cx="127259" cy="131462"/>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AU" sz="1200" b="1" kern="0" dirty="0" err="1">
                <a:solidFill>
                  <a:srgbClr val="FFFFFF"/>
                </a:solidFill>
                <a:latin typeface="Arial"/>
              </a:endParaRPr>
            </a:p>
          </p:txBody>
        </p:sp>
        <p:sp>
          <p:nvSpPr>
            <p:cNvPr id="17" name="Oval 16">
              <a:extLst>
                <a:ext uri="{FF2B5EF4-FFF2-40B4-BE49-F238E27FC236}">
                  <a16:creationId xmlns="" xmlns:a16="http://schemas.microsoft.com/office/drawing/2014/main" id="{91EF9756-D819-47F3-B73E-548AE11DDFAB}"/>
                </a:ext>
              </a:extLst>
            </p:cNvPr>
            <p:cNvSpPr/>
            <p:nvPr/>
          </p:nvSpPr>
          <p:spPr bwMode="auto">
            <a:xfrm>
              <a:off x="6859667" y="2637595"/>
              <a:ext cx="127259" cy="131462"/>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AU" sz="1200" b="1" kern="0" dirty="0" err="1">
                <a:solidFill>
                  <a:srgbClr val="FFFFFF"/>
                </a:solidFill>
                <a:latin typeface="Arial"/>
              </a:endParaRPr>
            </a:p>
          </p:txBody>
        </p:sp>
        <p:sp>
          <p:nvSpPr>
            <p:cNvPr id="18" name="Oval 17">
              <a:extLst>
                <a:ext uri="{FF2B5EF4-FFF2-40B4-BE49-F238E27FC236}">
                  <a16:creationId xmlns="" xmlns:a16="http://schemas.microsoft.com/office/drawing/2014/main" id="{C47A8C0C-2B18-418E-82B4-AC4EFBD25686}"/>
                </a:ext>
              </a:extLst>
            </p:cNvPr>
            <p:cNvSpPr/>
            <p:nvPr/>
          </p:nvSpPr>
          <p:spPr bwMode="auto">
            <a:xfrm>
              <a:off x="3330793" y="3121172"/>
              <a:ext cx="127259" cy="131462"/>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chemeClr val="bg1"/>
                </a:buClr>
                <a:buFont typeface="Arial" pitchFamily="34" charset="0"/>
                <a:buChar char="–"/>
              </a:pPr>
              <a:endParaRPr lang="en-AU" sz="1200" b="1" kern="0" dirty="0" err="1">
                <a:solidFill>
                  <a:srgbClr val="FFFFFF"/>
                </a:solidFill>
                <a:latin typeface="Arial"/>
              </a:endParaRPr>
            </a:p>
          </p:txBody>
        </p:sp>
      </p:grpSp>
      <p:sp>
        <p:nvSpPr>
          <p:cNvPr id="22" name="Rectangle 21"/>
          <p:cNvSpPr/>
          <p:nvPr/>
        </p:nvSpPr>
        <p:spPr>
          <a:xfrm>
            <a:off x="838200" y="889816"/>
            <a:ext cx="5015347" cy="646331"/>
          </a:xfrm>
          <a:prstGeom prst="rect">
            <a:avLst/>
          </a:prstGeom>
        </p:spPr>
        <p:txBody>
          <a:bodyPr wrap="none">
            <a:spAutoFit/>
          </a:bodyPr>
          <a:lstStyle/>
          <a:p>
            <a:endParaRPr lang="en-AU" dirty="0" smtClean="0">
              <a:latin typeface="+mj-lt"/>
            </a:endParaRPr>
          </a:p>
          <a:p>
            <a:r>
              <a:rPr lang="en-AU" dirty="0" smtClean="0">
                <a:latin typeface="+mj-lt"/>
              </a:rPr>
              <a:t>Undertake </a:t>
            </a:r>
            <a:r>
              <a:rPr lang="en-AU" dirty="0">
                <a:latin typeface="+mj-lt"/>
              </a:rPr>
              <a:t>a ‘Red Dot’ Diagram to identify the scope</a:t>
            </a:r>
          </a:p>
        </p:txBody>
      </p:sp>
      <p:sp>
        <p:nvSpPr>
          <p:cNvPr id="23" name="Text Placeholder 3">
            <a:extLst>
              <a:ext uri="{FF2B5EF4-FFF2-40B4-BE49-F238E27FC236}">
                <a16:creationId xmlns="" xmlns:a16="http://schemas.microsoft.com/office/drawing/2014/main" id="{0E885E09-3DA5-4589-B455-38818B7B07E2}"/>
              </a:ext>
            </a:extLst>
          </p:cNvPr>
          <p:cNvSpPr txBox="1">
            <a:spLocks/>
          </p:cNvSpPr>
          <p:nvPr/>
        </p:nvSpPr>
        <p:spPr>
          <a:xfrm>
            <a:off x="967074" y="5684093"/>
            <a:ext cx="11117251" cy="1001231"/>
          </a:xfrm>
          <a:prstGeom prst="rect">
            <a:avLst/>
          </a:prstGeom>
          <a:noFill/>
          <a:ln>
            <a:solidFill>
              <a:schemeClr val="bg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00" dirty="0" smtClean="0">
                <a:latin typeface="+mj-lt"/>
              </a:rPr>
              <a:t>Exposure prone tasks involve: getting chemicals INTO and OUT OF vessels, cleaning equipment and in some cases – running and operating the equipment itself, and taking  samples for Quality Control &amp; Assurance</a:t>
            </a:r>
            <a:endParaRPr lang="en-AU" sz="2000" dirty="0">
              <a:latin typeface="+mj-lt"/>
            </a:endParaRPr>
          </a:p>
        </p:txBody>
      </p:sp>
      <p:sp>
        <p:nvSpPr>
          <p:cNvPr id="24" name="Rectangle: Rounded Corners 10">
            <a:extLst>
              <a:ext uri="{FF2B5EF4-FFF2-40B4-BE49-F238E27FC236}">
                <a16:creationId xmlns="" xmlns:a16="http://schemas.microsoft.com/office/drawing/2014/main" id="{6E9A8F3D-9C34-4730-993D-B40D4EE21FD5}"/>
              </a:ext>
            </a:extLst>
          </p:cNvPr>
          <p:cNvSpPr/>
          <p:nvPr/>
        </p:nvSpPr>
        <p:spPr bwMode="auto">
          <a:xfrm>
            <a:off x="116675" y="2037414"/>
            <a:ext cx="2039491" cy="1930371"/>
          </a:xfrm>
          <a:prstGeom prst="roundRect">
            <a:avLst/>
          </a:prstGeom>
          <a:noFill/>
          <a:ln>
            <a:solidFill>
              <a:schemeClr val="bg1"/>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just">
              <a:buClr>
                <a:schemeClr val="tx1"/>
              </a:buClr>
            </a:pPr>
            <a:r>
              <a:rPr lang="en-AU" sz="1050" dirty="0">
                <a:solidFill>
                  <a:schemeClr val="tx1"/>
                </a:solidFill>
                <a:latin typeface="+mj-lt"/>
              </a:rPr>
              <a:t>To determine the work load, a red dot diagram, identifying all potential exposure points in the operation is undertaken. You should Obtain a process flow to become familiar with the ‘exposure-prone’ tasks</a:t>
            </a:r>
          </a:p>
          <a:p>
            <a:pPr algn="just">
              <a:buClr>
                <a:schemeClr val="tx1"/>
              </a:buClr>
            </a:pPr>
            <a:r>
              <a:rPr lang="en-AU" sz="1050" dirty="0">
                <a:solidFill>
                  <a:schemeClr val="tx1"/>
                </a:solidFill>
                <a:latin typeface="+mj-lt"/>
              </a:rPr>
              <a:t> </a:t>
            </a:r>
          </a:p>
        </p:txBody>
      </p:sp>
    </p:spTree>
    <p:extLst>
      <p:ext uri="{BB962C8B-B14F-4D97-AF65-F5344CB8AC3E}">
        <p14:creationId xmlns:p14="http://schemas.microsoft.com/office/powerpoint/2010/main" val="3251428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9677400" cy="1325563"/>
          </a:xfrm>
        </p:spPr>
        <p:txBody>
          <a:bodyPr>
            <a:normAutofit/>
          </a:bodyPr>
          <a:lstStyle/>
          <a:p>
            <a:r>
              <a:rPr lang="en-US" sz="3600" b="1" dirty="0">
                <a:solidFill>
                  <a:schemeClr val="accent2"/>
                </a:solidFill>
              </a:rPr>
              <a:t>Chemical Risk Assessment</a:t>
            </a:r>
          </a:p>
        </p:txBody>
      </p:sp>
      <p:sp>
        <p:nvSpPr>
          <p:cNvPr id="3" name="Content Placeholder 2"/>
          <p:cNvSpPr>
            <a:spLocks noGrp="1"/>
          </p:cNvSpPr>
          <p:nvPr>
            <p:ph idx="1"/>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552519547"/>
              </p:ext>
            </p:extLst>
          </p:nvPr>
        </p:nvGraphicFramePr>
        <p:xfrm>
          <a:off x="838200" y="1825625"/>
          <a:ext cx="10934701" cy="4606636"/>
        </p:xfrm>
        <a:graphic>
          <a:graphicData uri="http://schemas.openxmlformats.org/drawingml/2006/table">
            <a:tbl>
              <a:tblPr/>
              <a:tblGrid>
                <a:gridCol w="822931">
                  <a:extLst>
                    <a:ext uri="{9D8B030D-6E8A-4147-A177-3AD203B41FA5}">
                      <a16:colId xmlns="" xmlns:a16="http://schemas.microsoft.com/office/drawing/2014/main" val="20000"/>
                    </a:ext>
                  </a:extLst>
                </a:gridCol>
                <a:gridCol w="3034559">
                  <a:extLst>
                    <a:ext uri="{9D8B030D-6E8A-4147-A177-3AD203B41FA5}">
                      <a16:colId xmlns="" xmlns:a16="http://schemas.microsoft.com/office/drawing/2014/main" val="20001"/>
                    </a:ext>
                  </a:extLst>
                </a:gridCol>
                <a:gridCol w="1604716">
                  <a:extLst>
                    <a:ext uri="{9D8B030D-6E8A-4147-A177-3AD203B41FA5}">
                      <a16:colId xmlns="" xmlns:a16="http://schemas.microsoft.com/office/drawing/2014/main" val="20002"/>
                    </a:ext>
                  </a:extLst>
                </a:gridCol>
                <a:gridCol w="1306403">
                  <a:extLst>
                    <a:ext uri="{9D8B030D-6E8A-4147-A177-3AD203B41FA5}">
                      <a16:colId xmlns="" xmlns:a16="http://schemas.microsoft.com/office/drawing/2014/main" val="20003"/>
                    </a:ext>
                  </a:extLst>
                </a:gridCol>
                <a:gridCol w="483473">
                  <a:extLst>
                    <a:ext uri="{9D8B030D-6E8A-4147-A177-3AD203B41FA5}">
                      <a16:colId xmlns="" xmlns:a16="http://schemas.microsoft.com/office/drawing/2014/main" val="20004"/>
                    </a:ext>
                  </a:extLst>
                </a:gridCol>
                <a:gridCol w="565766">
                  <a:extLst>
                    <a:ext uri="{9D8B030D-6E8A-4147-A177-3AD203B41FA5}">
                      <a16:colId xmlns="" xmlns:a16="http://schemas.microsoft.com/office/drawing/2014/main" val="20005"/>
                    </a:ext>
                  </a:extLst>
                </a:gridCol>
                <a:gridCol w="586338">
                  <a:extLst>
                    <a:ext uri="{9D8B030D-6E8A-4147-A177-3AD203B41FA5}">
                      <a16:colId xmlns="" xmlns:a16="http://schemas.microsoft.com/office/drawing/2014/main" val="20006"/>
                    </a:ext>
                  </a:extLst>
                </a:gridCol>
                <a:gridCol w="586339">
                  <a:extLst>
                    <a:ext uri="{9D8B030D-6E8A-4147-A177-3AD203B41FA5}">
                      <a16:colId xmlns="" xmlns:a16="http://schemas.microsoft.com/office/drawing/2014/main" val="20007"/>
                    </a:ext>
                  </a:extLst>
                </a:gridCol>
                <a:gridCol w="637771">
                  <a:extLst>
                    <a:ext uri="{9D8B030D-6E8A-4147-A177-3AD203B41FA5}">
                      <a16:colId xmlns="" xmlns:a16="http://schemas.microsoft.com/office/drawing/2014/main" val="20008"/>
                    </a:ext>
                  </a:extLst>
                </a:gridCol>
                <a:gridCol w="473186">
                  <a:extLst>
                    <a:ext uri="{9D8B030D-6E8A-4147-A177-3AD203B41FA5}">
                      <a16:colId xmlns="" xmlns:a16="http://schemas.microsoft.com/office/drawing/2014/main" val="20009"/>
                    </a:ext>
                  </a:extLst>
                </a:gridCol>
                <a:gridCol w="833219">
                  <a:extLst>
                    <a:ext uri="{9D8B030D-6E8A-4147-A177-3AD203B41FA5}">
                      <a16:colId xmlns="" xmlns:a16="http://schemas.microsoft.com/office/drawing/2014/main" val="20010"/>
                    </a:ext>
                  </a:extLst>
                </a:gridCol>
              </a:tblGrid>
              <a:tr h="413078">
                <a:tc gridSpan="11">
                  <a:txBody>
                    <a:bodyPr/>
                    <a:lstStyle/>
                    <a:p>
                      <a:pPr algn="ctr" fontAlgn="t"/>
                      <a:r>
                        <a:rPr lang="en-US" sz="1200" b="1" i="0" u="none" strike="noStrike" dirty="0">
                          <a:solidFill>
                            <a:srgbClr val="000000"/>
                          </a:solidFill>
                          <a:latin typeface="Arial"/>
                        </a:rPr>
                        <a:t>QUALITATIVE RISK ASSESSMENT</a:t>
                      </a:r>
                    </a:p>
                  </a:txBody>
                  <a:tcPr marL="68562" marR="68562" marT="34281" marB="342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9B5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38754">
                <a:tc rowSpan="3">
                  <a:txBody>
                    <a:bodyPr/>
                    <a:lstStyle/>
                    <a:p>
                      <a:pPr algn="l" fontAlgn="b"/>
                      <a:r>
                        <a:rPr lang="en-US" sz="900" b="1" i="0" u="none" strike="noStrike" dirty="0">
                          <a:solidFill>
                            <a:schemeClr val="bg1"/>
                          </a:solidFill>
                          <a:latin typeface="Arial"/>
                        </a:rPr>
                        <a:t> </a:t>
                      </a:r>
                    </a:p>
                    <a:p>
                      <a:pPr algn="l" fontAlgn="b"/>
                      <a:r>
                        <a:rPr lang="en-US" sz="900" b="1" i="0" u="none" strike="noStrike" dirty="0">
                          <a:solidFill>
                            <a:schemeClr val="bg1"/>
                          </a:solidFill>
                          <a:latin typeface="Arial"/>
                        </a:rPr>
                        <a:t> </a:t>
                      </a:r>
                    </a:p>
                    <a:p>
                      <a:pPr algn="l" fontAlgn="b"/>
                      <a:r>
                        <a:rPr lang="en-US" sz="900" b="1" i="0" u="none" strike="noStrike" dirty="0">
                          <a:solidFill>
                            <a:schemeClr val="bg1"/>
                          </a:solidFill>
                          <a:latin typeface="Arial"/>
                        </a:rPr>
                        <a:t> </a:t>
                      </a:r>
                    </a:p>
                    <a:p>
                      <a:pPr algn="l" fontAlgn="b"/>
                      <a:r>
                        <a:rPr lang="en-US" sz="900" b="1" i="0" u="none" strike="noStrike" dirty="0">
                          <a:solidFill>
                            <a:schemeClr val="bg1"/>
                          </a:solidFill>
                          <a:latin typeface="Arial"/>
                        </a:rPr>
                        <a:t> </a:t>
                      </a:r>
                    </a:p>
                    <a:p>
                      <a:pPr algn="l" fontAlgn="b"/>
                      <a:r>
                        <a:rPr lang="en-US" sz="900" b="1" i="0" u="none" strike="noStrike" dirty="0">
                          <a:solidFill>
                            <a:schemeClr val="bg1"/>
                          </a:solidFill>
                          <a:latin typeface="Arial"/>
                        </a:rPr>
                        <a:t> </a:t>
                      </a:r>
                    </a:p>
                    <a:p>
                      <a:pPr algn="l" fontAlgn="b"/>
                      <a:r>
                        <a:rPr lang="en-US" sz="900" b="1" i="0" u="none" strike="noStrike" dirty="0">
                          <a:solidFill>
                            <a:schemeClr val="bg1"/>
                          </a:solidFill>
                          <a:latin typeface="Arial"/>
                        </a:rPr>
                        <a:t> </a:t>
                      </a:r>
                    </a:p>
                    <a:p>
                      <a:pPr algn="l" fontAlgn="b"/>
                      <a:r>
                        <a:rPr lang="en-US" sz="900" b="1" i="0" u="none" strike="noStrike" dirty="0">
                          <a:solidFill>
                            <a:schemeClr val="bg1"/>
                          </a:solidFill>
                          <a:latin typeface="Arial"/>
                        </a:rPr>
                        <a:t>Ref No</a:t>
                      </a:r>
                    </a:p>
                  </a:txBody>
                  <a:tcPr marL="68562" marR="68562" marT="34281" marB="3428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9F29"/>
                    </a:solidFill>
                  </a:tcPr>
                </a:tc>
                <a:tc rowSpan="3">
                  <a:txBody>
                    <a:bodyPr/>
                    <a:lstStyle/>
                    <a:p>
                      <a:pPr algn="ctr" fontAlgn="b"/>
                      <a:r>
                        <a:rPr lang="en-US" sz="1000" b="1" i="0" u="none" strike="noStrike" dirty="0">
                          <a:solidFill>
                            <a:schemeClr val="bg1"/>
                          </a:solidFill>
                          <a:latin typeface="Arial"/>
                        </a:rPr>
                        <a:t> </a:t>
                      </a:r>
                    </a:p>
                    <a:p>
                      <a:pPr algn="ctr" fontAlgn="b"/>
                      <a:r>
                        <a:rPr lang="en-US" sz="1000" b="1" i="0" u="none" strike="noStrike" dirty="0">
                          <a:solidFill>
                            <a:schemeClr val="bg1"/>
                          </a:solidFill>
                          <a:latin typeface="Arial"/>
                        </a:rPr>
                        <a:t> </a:t>
                      </a:r>
                    </a:p>
                    <a:p>
                      <a:pPr algn="l" fontAlgn="b"/>
                      <a:r>
                        <a:rPr lang="en-US" sz="1000" b="1" i="0" u="none" strike="noStrike" dirty="0">
                          <a:solidFill>
                            <a:schemeClr val="bg1"/>
                          </a:solidFill>
                          <a:latin typeface="Calibri"/>
                        </a:rPr>
                        <a:t> </a:t>
                      </a:r>
                    </a:p>
                    <a:p>
                      <a:pPr algn="l" fontAlgn="b"/>
                      <a:r>
                        <a:rPr lang="en-US" sz="1000" b="1" i="0" u="none" strike="noStrike" dirty="0">
                          <a:solidFill>
                            <a:schemeClr val="bg1"/>
                          </a:solidFill>
                          <a:latin typeface="Calibri"/>
                        </a:rPr>
                        <a:t> </a:t>
                      </a:r>
                    </a:p>
                    <a:p>
                      <a:pPr algn="l" fontAlgn="b"/>
                      <a:r>
                        <a:rPr lang="en-US" sz="1000" b="1" i="0" u="none" strike="noStrike" dirty="0">
                          <a:solidFill>
                            <a:schemeClr val="bg1"/>
                          </a:solidFill>
                          <a:latin typeface="Calibri"/>
                        </a:rPr>
                        <a:t> </a:t>
                      </a:r>
                    </a:p>
                    <a:p>
                      <a:pPr algn="ctr" fontAlgn="b"/>
                      <a:r>
                        <a:rPr lang="en-US" sz="1000" b="1" i="0" u="none" strike="noStrike" dirty="0">
                          <a:solidFill>
                            <a:schemeClr val="bg1"/>
                          </a:solidFill>
                          <a:latin typeface="Calibri"/>
                        </a:rPr>
                        <a:t>Operation</a:t>
                      </a:r>
                    </a:p>
                    <a:p>
                      <a:pPr algn="ctr" fontAlgn="b"/>
                      <a:r>
                        <a:rPr lang="en-US" sz="1000" b="1" i="0" u="none" strike="noStrike" dirty="0">
                          <a:solidFill>
                            <a:schemeClr val="bg1"/>
                          </a:solidFill>
                          <a:latin typeface="Arial"/>
                        </a:rPr>
                        <a:t>(B</a:t>
                      </a:r>
                      <a:r>
                        <a:rPr lang="en-US" sz="1000" b="1" i="1" u="none" strike="noStrike" dirty="0">
                          <a:solidFill>
                            <a:schemeClr val="bg1"/>
                          </a:solidFill>
                          <a:latin typeface="Arial"/>
                        </a:rPr>
                        <a:t>riefly describe potential sources of exposure)</a:t>
                      </a:r>
                      <a:endParaRPr lang="en-US" sz="1000" b="1" i="0" u="none" strike="noStrike" dirty="0">
                        <a:solidFill>
                          <a:schemeClr val="bg1"/>
                        </a:solidFill>
                        <a:latin typeface="Arial"/>
                      </a:endParaRPr>
                    </a:p>
                  </a:txBody>
                  <a:tcPr marL="68562" marR="68562" marT="34281" marB="3428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47FFFF">
                            <a:shade val="30000"/>
                            <a:satMod val="115000"/>
                          </a:srgbClr>
                        </a:gs>
                        <a:gs pos="50000">
                          <a:srgbClr val="47FFFF">
                            <a:shade val="67500"/>
                            <a:satMod val="115000"/>
                          </a:srgbClr>
                        </a:gs>
                        <a:gs pos="100000">
                          <a:srgbClr val="47FFFF">
                            <a:shade val="100000"/>
                            <a:satMod val="115000"/>
                          </a:srgbClr>
                        </a:gs>
                      </a:gsLst>
                      <a:lin ang="16200000" scaled="1"/>
                      <a:tileRect/>
                    </a:gradFill>
                  </a:tcPr>
                </a:tc>
                <a:tc rowSpan="3">
                  <a:txBody>
                    <a:bodyPr/>
                    <a:lstStyle/>
                    <a:p>
                      <a:pPr algn="l" fontAlgn="b"/>
                      <a:r>
                        <a:rPr lang="en-US" sz="1000" b="1" i="0" u="none" strike="noStrike" dirty="0">
                          <a:solidFill>
                            <a:schemeClr val="bg1"/>
                          </a:solidFill>
                          <a:latin typeface="Arial"/>
                        </a:rPr>
                        <a:t>Substance or Mixture</a:t>
                      </a:r>
                    </a:p>
                  </a:txBody>
                  <a:tcPr marL="68562" marR="68562" marT="34281" marB="3428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CCFF66">
                            <a:shade val="30000"/>
                            <a:satMod val="115000"/>
                          </a:srgbClr>
                        </a:gs>
                        <a:gs pos="50000">
                          <a:srgbClr val="CCFF66">
                            <a:shade val="67500"/>
                            <a:satMod val="115000"/>
                          </a:srgbClr>
                        </a:gs>
                        <a:gs pos="100000">
                          <a:srgbClr val="CCFF66">
                            <a:shade val="100000"/>
                            <a:satMod val="115000"/>
                          </a:srgbClr>
                        </a:gs>
                      </a:gsLst>
                      <a:lin ang="16200000" scaled="1"/>
                      <a:tileRect/>
                    </a:gradFill>
                  </a:tcPr>
                </a:tc>
                <a:tc rowSpan="3">
                  <a:txBody>
                    <a:bodyPr/>
                    <a:lstStyle/>
                    <a:p>
                      <a:pPr algn="ctr" fontAlgn="b"/>
                      <a:r>
                        <a:rPr lang="en-US" sz="1000" b="1" i="0" u="none" strike="noStrike" dirty="0">
                          <a:solidFill>
                            <a:schemeClr val="bg1"/>
                          </a:solidFill>
                          <a:latin typeface="Calibri"/>
                        </a:rPr>
                        <a:t>Route of exposure </a:t>
                      </a:r>
                    </a:p>
                    <a:p>
                      <a:pPr algn="ctr" fontAlgn="b"/>
                      <a:r>
                        <a:rPr lang="en-US" sz="1000" b="1" i="1" u="none" strike="noStrike" dirty="0">
                          <a:solidFill>
                            <a:schemeClr val="bg1"/>
                          </a:solidFill>
                          <a:latin typeface="Calibri"/>
                        </a:rPr>
                        <a:t>Skin (</a:t>
                      </a:r>
                      <a:r>
                        <a:rPr lang="en-US" sz="1000" b="1" i="1" u="none" strike="noStrike" dirty="0" err="1">
                          <a:solidFill>
                            <a:schemeClr val="bg1"/>
                          </a:solidFill>
                          <a:latin typeface="Calibri"/>
                        </a:rPr>
                        <a:t>sk</a:t>
                      </a:r>
                      <a:r>
                        <a:rPr lang="en-US" sz="1000" b="1" i="1" u="none" strike="noStrike" dirty="0">
                          <a:solidFill>
                            <a:schemeClr val="bg1"/>
                          </a:solidFill>
                          <a:latin typeface="Calibri"/>
                        </a:rPr>
                        <a:t>),</a:t>
                      </a:r>
                      <a:r>
                        <a:rPr lang="en-US" sz="1000" b="1" i="0" u="none" strike="noStrike" dirty="0">
                          <a:solidFill>
                            <a:schemeClr val="bg1"/>
                          </a:solidFill>
                          <a:latin typeface="Calibri"/>
                        </a:rPr>
                        <a:t> </a:t>
                      </a:r>
                      <a:endParaRPr lang="en-US" sz="1000" b="1" i="1" u="none" strike="noStrike" dirty="0">
                        <a:solidFill>
                          <a:schemeClr val="bg1"/>
                        </a:solidFill>
                        <a:latin typeface="Calibri"/>
                      </a:endParaRPr>
                    </a:p>
                    <a:p>
                      <a:pPr algn="ctr" fontAlgn="b"/>
                      <a:r>
                        <a:rPr lang="en-US" sz="1000" b="1" i="1" u="none" strike="noStrike" dirty="0">
                          <a:solidFill>
                            <a:schemeClr val="bg1"/>
                          </a:solidFill>
                          <a:latin typeface="Calibri"/>
                        </a:rPr>
                        <a:t>Inhalation (</a:t>
                      </a:r>
                      <a:r>
                        <a:rPr lang="en-US" sz="1000" b="1" i="1" u="none" strike="noStrike" dirty="0" err="1">
                          <a:solidFill>
                            <a:schemeClr val="bg1"/>
                          </a:solidFill>
                          <a:latin typeface="Calibri"/>
                        </a:rPr>
                        <a:t>Inh</a:t>
                      </a:r>
                      <a:r>
                        <a:rPr lang="en-US" sz="1000" b="1" i="1" u="none" strike="noStrike" dirty="0">
                          <a:solidFill>
                            <a:schemeClr val="bg1"/>
                          </a:solidFill>
                          <a:latin typeface="Calibri"/>
                        </a:rPr>
                        <a:t>), </a:t>
                      </a:r>
                    </a:p>
                    <a:p>
                      <a:pPr algn="ctr" fontAlgn="b"/>
                      <a:r>
                        <a:rPr lang="en-US" sz="1000" b="1" i="1" u="none" strike="noStrike" dirty="0">
                          <a:solidFill>
                            <a:schemeClr val="bg1"/>
                          </a:solidFill>
                          <a:latin typeface="Calibri"/>
                        </a:rPr>
                        <a:t>Ingestion (</a:t>
                      </a:r>
                      <a:r>
                        <a:rPr lang="en-US" sz="1000" b="1" i="1" u="none" strike="noStrike" dirty="0" err="1">
                          <a:solidFill>
                            <a:schemeClr val="bg1"/>
                          </a:solidFill>
                          <a:latin typeface="Calibri"/>
                        </a:rPr>
                        <a:t>Ing</a:t>
                      </a:r>
                      <a:r>
                        <a:rPr lang="en-US" sz="1000" b="1" i="1" u="none" strike="noStrike" dirty="0">
                          <a:solidFill>
                            <a:schemeClr val="bg1"/>
                          </a:solidFill>
                          <a:latin typeface="Calibri"/>
                        </a:rPr>
                        <a:t>) or </a:t>
                      </a:r>
                    </a:p>
                    <a:p>
                      <a:pPr algn="ctr" fontAlgn="b"/>
                      <a:r>
                        <a:rPr lang="en-US" sz="1000" b="1" i="1" u="none" strike="noStrike" dirty="0">
                          <a:solidFill>
                            <a:schemeClr val="bg1"/>
                          </a:solidFill>
                          <a:latin typeface="Calibri"/>
                        </a:rPr>
                        <a:t>Injection(</a:t>
                      </a:r>
                      <a:r>
                        <a:rPr lang="en-US" sz="1000" b="1" i="1" u="none" strike="noStrike" dirty="0" err="1">
                          <a:solidFill>
                            <a:schemeClr val="bg1"/>
                          </a:solidFill>
                          <a:latin typeface="Calibri"/>
                        </a:rPr>
                        <a:t>Inj</a:t>
                      </a:r>
                      <a:r>
                        <a:rPr lang="en-US" sz="1000" b="1" i="1" u="none" strike="noStrike" dirty="0">
                          <a:solidFill>
                            <a:schemeClr val="bg1"/>
                          </a:solidFill>
                          <a:latin typeface="Calibri"/>
                        </a:rPr>
                        <a:t>)</a:t>
                      </a:r>
                      <a:r>
                        <a:rPr lang="en-US" sz="1000" b="1" i="0" u="none" strike="noStrike" dirty="0">
                          <a:solidFill>
                            <a:schemeClr val="bg1"/>
                          </a:solidFill>
                          <a:latin typeface="Calibri"/>
                        </a:rPr>
                        <a:t>)</a:t>
                      </a:r>
                      <a:endParaRPr lang="en-US" sz="1000" b="1" i="1" u="none" strike="noStrike" dirty="0">
                        <a:solidFill>
                          <a:schemeClr val="bg1"/>
                        </a:solidFill>
                        <a:latin typeface="Calibri"/>
                      </a:endParaRPr>
                    </a:p>
                  </a:txBody>
                  <a:tcPr marL="68562" marR="68562" marT="34281" marB="3428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tcPr>
                </a:tc>
                <a:tc gridSpan="7">
                  <a:txBody>
                    <a:bodyPr/>
                    <a:lstStyle/>
                    <a:p>
                      <a:pPr algn="ctr" fontAlgn="t"/>
                      <a:r>
                        <a:rPr lang="en-US" sz="1400" b="1" i="0" u="none" strike="noStrike" dirty="0">
                          <a:solidFill>
                            <a:schemeClr val="bg1"/>
                          </a:solidFill>
                          <a:latin typeface="Arial"/>
                        </a:rPr>
                        <a:t>Chemical Risk Evaluation Matrix</a:t>
                      </a:r>
                    </a:p>
                  </a:txBody>
                  <a:tcPr marL="68562" marR="68562" marT="34281" marB="342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B0B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973918">
                <a:tc vMerge="1">
                  <a:txBody>
                    <a:bodyPr/>
                    <a:lstStyle/>
                    <a:p>
                      <a:pPr algn="l" fontAlgn="b"/>
                      <a:endParaRPr lang="en-US" sz="800" b="1" i="0" u="none" strike="noStrike">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vMerge="1">
                  <a:txBody>
                    <a:bodyPr/>
                    <a:lstStyle/>
                    <a:p>
                      <a:pPr algn="l" fontAlgn="b"/>
                      <a:endParaRPr lang="en-US" sz="9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vMerge="1">
                  <a:txBody>
                    <a:bodyPr/>
                    <a:lstStyle/>
                    <a:p>
                      <a:pPr algn="l" fontAlgn="b"/>
                      <a:endParaRPr lang="en-US" sz="800" b="1" i="0" u="none" strike="noStrike">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vMerge="1">
                  <a:txBody>
                    <a:bodyPr/>
                    <a:lstStyle/>
                    <a:p>
                      <a:pPr algn="ctr" fontAlgn="b"/>
                      <a:endParaRPr lang="en-US" sz="800" b="0" i="1"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gridSpan="4">
                  <a:txBody>
                    <a:bodyPr/>
                    <a:lstStyle/>
                    <a:p>
                      <a:pPr algn="ctr" fontAlgn="t"/>
                      <a:r>
                        <a:rPr lang="en-US" sz="1400" b="1" i="0" u="sng" strike="noStrike" dirty="0">
                          <a:solidFill>
                            <a:schemeClr val="tx1"/>
                          </a:solidFill>
                          <a:latin typeface="Arial"/>
                        </a:rPr>
                        <a:t>Risk Based Parameters</a:t>
                      </a:r>
                    </a:p>
                    <a:p>
                      <a:pPr algn="ctr" fontAlgn="t"/>
                      <a:r>
                        <a:rPr lang="en-US" sz="1400" b="1" i="0" u="none" strike="noStrike" dirty="0">
                          <a:solidFill>
                            <a:schemeClr val="tx1"/>
                          </a:solidFill>
                          <a:latin typeface="Arial"/>
                        </a:rPr>
                        <a:t>See Table 1</a:t>
                      </a: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t"/>
                      <a:r>
                        <a:rPr lang="en-US" sz="1400" b="1" i="0" u="sng" strike="noStrike" dirty="0">
                          <a:solidFill>
                            <a:schemeClr val="tx1"/>
                          </a:solidFill>
                          <a:latin typeface="Arial"/>
                        </a:rPr>
                        <a:t>Exposure Score Ranking </a:t>
                      </a:r>
                    </a:p>
                    <a:p>
                      <a:pPr algn="ctr" fontAlgn="t"/>
                      <a:r>
                        <a:rPr lang="en-US" sz="1400" b="1" i="0" u="none" strike="noStrike" dirty="0">
                          <a:solidFill>
                            <a:schemeClr val="tx1"/>
                          </a:solidFill>
                          <a:latin typeface="Arial"/>
                        </a:rPr>
                        <a:t>See Table 2</a:t>
                      </a: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tcPr>
                </a:tc>
                <a:tc hMerge="1">
                  <a:txBody>
                    <a:bodyPr/>
                    <a:lstStyle/>
                    <a:p>
                      <a:endParaRPr lang="en-US"/>
                    </a:p>
                  </a:txBody>
                  <a:tcPr/>
                </a:tc>
                <a:tc>
                  <a:txBody>
                    <a:bodyPr/>
                    <a:lstStyle/>
                    <a:p>
                      <a:pPr algn="ctr" fontAlgn="t"/>
                      <a:r>
                        <a:rPr lang="en-US" sz="1400" b="1" i="0" u="sng" strike="noStrike" dirty="0">
                          <a:solidFill>
                            <a:schemeClr val="tx1"/>
                          </a:solidFill>
                          <a:latin typeface="Arial"/>
                        </a:rPr>
                        <a:t>Risk Rating</a:t>
                      </a:r>
                    </a:p>
                    <a:p>
                      <a:pPr algn="ctr" fontAlgn="t"/>
                      <a:r>
                        <a:rPr lang="en-US" sz="1400" b="1" i="0" u="none" strike="noStrike" dirty="0">
                          <a:solidFill>
                            <a:schemeClr val="tx1"/>
                          </a:solidFill>
                          <a:latin typeface="Arial"/>
                        </a:rPr>
                        <a:t>See Table 3</a:t>
                      </a: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tcPr>
                </a:tc>
                <a:extLst>
                  <a:ext uri="{0D108BD9-81ED-4DB2-BD59-A6C34878D82A}">
                    <a16:rowId xmlns="" xmlns:a16="http://schemas.microsoft.com/office/drawing/2014/main" val="10002"/>
                  </a:ext>
                </a:extLst>
              </a:tr>
              <a:tr h="1160748">
                <a:tc vMerge="1">
                  <a:txBody>
                    <a:bodyPr/>
                    <a:lstStyle/>
                    <a:p>
                      <a:pPr algn="l" fontAlgn="b"/>
                      <a:endParaRPr lang="en-US" sz="800" b="1" i="0" u="none" strike="noStrike"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vMerge="1">
                  <a:txBody>
                    <a:bodyPr/>
                    <a:lstStyle/>
                    <a:p>
                      <a:pPr algn="ctr" fontAlgn="b"/>
                      <a:endParaRPr lang="en-US" sz="700" b="0" i="0" u="none" strike="noStrike"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vMerge="1">
                  <a:txBody>
                    <a:bodyPr/>
                    <a:lstStyle/>
                    <a:p>
                      <a:pPr algn="l" fontAlgn="b"/>
                      <a:endParaRPr lang="en-US" sz="800" b="1" i="0" u="none" strike="noStrike"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vMerge="1">
                  <a:txBody>
                    <a:bodyPr/>
                    <a:lstStyle/>
                    <a:p>
                      <a:pPr algn="l" fontAlgn="b"/>
                      <a:endParaRPr lang="en-US" sz="9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1100" b="1" i="0" u="none" strike="noStrike" dirty="0">
                          <a:solidFill>
                            <a:schemeClr val="bg1"/>
                          </a:solidFill>
                          <a:latin typeface="Arial"/>
                        </a:rPr>
                        <a:t>Volume Rating (V)</a:t>
                      </a:r>
                    </a:p>
                  </a:txBody>
                  <a:tcPr marL="68562" marR="68562" marT="34281" marB="34281"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D4301A">
                            <a:shade val="30000"/>
                            <a:satMod val="115000"/>
                          </a:srgbClr>
                        </a:gs>
                        <a:gs pos="50000">
                          <a:srgbClr val="D4301A">
                            <a:shade val="67500"/>
                            <a:satMod val="115000"/>
                          </a:srgbClr>
                        </a:gs>
                        <a:gs pos="100000">
                          <a:srgbClr val="D4301A">
                            <a:shade val="100000"/>
                            <a:satMod val="115000"/>
                          </a:srgbClr>
                        </a:gs>
                      </a:gsLst>
                      <a:path path="circle">
                        <a:fillToRect l="100000" b="100000"/>
                      </a:path>
                      <a:tileRect t="-100000" r="-100000"/>
                    </a:gradFill>
                  </a:tcPr>
                </a:tc>
                <a:tc>
                  <a:txBody>
                    <a:bodyPr/>
                    <a:lstStyle/>
                    <a:p>
                      <a:pPr algn="r" fontAlgn="b"/>
                      <a:r>
                        <a:rPr lang="en-US" sz="1100" b="1" i="0" u="none" strike="noStrike" dirty="0">
                          <a:solidFill>
                            <a:schemeClr val="bg1"/>
                          </a:solidFill>
                          <a:latin typeface="Arial"/>
                        </a:rPr>
                        <a:t>Dustiness/ Volatility Rating (DV)</a:t>
                      </a:r>
                    </a:p>
                  </a:txBody>
                  <a:tcPr marL="68562" marR="68562" marT="34281" marB="34281"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E85844">
                            <a:shade val="30000"/>
                            <a:satMod val="115000"/>
                          </a:srgbClr>
                        </a:gs>
                        <a:gs pos="50000">
                          <a:srgbClr val="E85844">
                            <a:shade val="67500"/>
                            <a:satMod val="115000"/>
                          </a:srgbClr>
                        </a:gs>
                        <a:gs pos="100000">
                          <a:srgbClr val="E85844">
                            <a:shade val="100000"/>
                            <a:satMod val="115000"/>
                          </a:srgbClr>
                        </a:gs>
                      </a:gsLst>
                      <a:lin ang="8100000" scaled="1"/>
                      <a:tileRect/>
                    </a:gradFill>
                  </a:tcPr>
                </a:tc>
                <a:tc>
                  <a:txBody>
                    <a:bodyPr/>
                    <a:lstStyle/>
                    <a:p>
                      <a:pPr algn="r" fontAlgn="b"/>
                      <a:r>
                        <a:rPr lang="en-US" sz="1100" b="1" i="0" u="none" strike="noStrike" dirty="0">
                          <a:solidFill>
                            <a:schemeClr val="bg1"/>
                          </a:solidFill>
                          <a:latin typeface="Arial"/>
                        </a:rPr>
                        <a:t>Engineering Containment Rating (EC)</a:t>
                      </a:r>
                    </a:p>
                  </a:txBody>
                  <a:tcPr marL="68562" marR="68562" marT="34281" marB="34281"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29D92">
                            <a:shade val="30000"/>
                            <a:satMod val="115000"/>
                          </a:srgbClr>
                        </a:gs>
                        <a:gs pos="50000">
                          <a:srgbClr val="F29D92">
                            <a:shade val="67500"/>
                            <a:satMod val="115000"/>
                          </a:srgbClr>
                        </a:gs>
                        <a:gs pos="100000">
                          <a:srgbClr val="F29D92">
                            <a:shade val="100000"/>
                            <a:satMod val="115000"/>
                          </a:srgbClr>
                        </a:gs>
                      </a:gsLst>
                      <a:path path="circle">
                        <a:fillToRect l="100000" b="100000"/>
                      </a:path>
                      <a:tileRect t="-100000" r="-100000"/>
                    </a:gradFill>
                  </a:tcPr>
                </a:tc>
                <a:tc>
                  <a:txBody>
                    <a:bodyPr/>
                    <a:lstStyle/>
                    <a:p>
                      <a:pPr algn="r" fontAlgn="b"/>
                      <a:r>
                        <a:rPr lang="en-US" sz="1100" b="1" i="0" u="none" strike="noStrike" dirty="0">
                          <a:solidFill>
                            <a:schemeClr val="bg1"/>
                          </a:solidFill>
                          <a:latin typeface="Arial"/>
                        </a:rPr>
                        <a:t>Frequency/ Duration Rating (FD)</a:t>
                      </a:r>
                    </a:p>
                  </a:txBody>
                  <a:tcPr marL="68562" marR="68562" marT="34281" marB="34281"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4B1AA">
                            <a:shade val="30000"/>
                            <a:satMod val="115000"/>
                          </a:srgbClr>
                        </a:gs>
                        <a:gs pos="50000">
                          <a:srgbClr val="F4B1AA">
                            <a:shade val="67500"/>
                            <a:satMod val="115000"/>
                          </a:srgbClr>
                        </a:gs>
                        <a:gs pos="100000">
                          <a:srgbClr val="F4B1AA">
                            <a:shade val="100000"/>
                            <a:satMod val="115000"/>
                          </a:srgbClr>
                        </a:gs>
                      </a:gsLst>
                      <a:lin ang="5400000" scaled="1"/>
                      <a:tileRect/>
                    </a:gradFill>
                  </a:tcPr>
                </a:tc>
                <a:tc>
                  <a:txBody>
                    <a:bodyPr/>
                    <a:lstStyle/>
                    <a:p>
                      <a:pPr algn="r" fontAlgn="b"/>
                      <a:r>
                        <a:rPr lang="en-US" sz="1100" b="1" i="0" u="none" strike="noStrike" dirty="0">
                          <a:solidFill>
                            <a:schemeClr val="bg1"/>
                          </a:solidFill>
                          <a:latin typeface="Arial"/>
                        </a:rPr>
                        <a:t>Total Score (V*DV*EC*FD)</a:t>
                      </a:r>
                    </a:p>
                  </a:txBody>
                  <a:tcPr marL="68562" marR="68562" marT="34281" marB="34281"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8585FF">
                            <a:shade val="30000"/>
                            <a:satMod val="115000"/>
                          </a:srgbClr>
                        </a:gs>
                        <a:gs pos="50000">
                          <a:srgbClr val="8585FF">
                            <a:shade val="67500"/>
                            <a:satMod val="115000"/>
                          </a:srgbClr>
                        </a:gs>
                        <a:gs pos="100000">
                          <a:srgbClr val="8585FF">
                            <a:shade val="100000"/>
                            <a:satMod val="115000"/>
                          </a:srgbClr>
                        </a:gs>
                      </a:gsLst>
                      <a:path path="circle">
                        <a:fillToRect l="100000" t="100000"/>
                      </a:path>
                      <a:tileRect r="-100000" b="-100000"/>
                    </a:gradFill>
                  </a:tcPr>
                </a:tc>
                <a:tc>
                  <a:txBody>
                    <a:bodyPr/>
                    <a:lstStyle/>
                    <a:p>
                      <a:pPr algn="r" fontAlgn="b"/>
                      <a:r>
                        <a:rPr lang="en-US" sz="1100" b="1" i="0" u="none" strike="noStrike" dirty="0">
                          <a:solidFill>
                            <a:schemeClr val="bg1"/>
                          </a:solidFill>
                          <a:latin typeface="Arial"/>
                        </a:rPr>
                        <a:t>Exposure Score (1-5) </a:t>
                      </a:r>
                    </a:p>
                  </a:txBody>
                  <a:tcPr marL="68562" marR="68562" marT="34281" marB="34281"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53A9FF">
                            <a:shade val="30000"/>
                            <a:satMod val="115000"/>
                          </a:srgbClr>
                        </a:gs>
                        <a:gs pos="50000">
                          <a:srgbClr val="53A9FF">
                            <a:shade val="67500"/>
                            <a:satMod val="115000"/>
                          </a:srgbClr>
                        </a:gs>
                        <a:gs pos="100000">
                          <a:srgbClr val="53A9FF">
                            <a:shade val="100000"/>
                            <a:satMod val="115000"/>
                          </a:srgbClr>
                        </a:gs>
                      </a:gsLst>
                      <a:path path="circle">
                        <a:fillToRect l="100000" t="100000"/>
                      </a:path>
                      <a:tileRect r="-100000" b="-100000"/>
                    </a:gradFill>
                  </a:tcPr>
                </a:tc>
                <a:tc>
                  <a:txBody>
                    <a:bodyPr/>
                    <a:lstStyle/>
                    <a:p>
                      <a:pPr algn="ctr" fontAlgn="b"/>
                      <a:r>
                        <a:rPr lang="en-US" sz="1100" b="1" i="0" u="none" strike="noStrike" dirty="0">
                          <a:solidFill>
                            <a:srgbClr val="FF0000"/>
                          </a:solidFill>
                          <a:latin typeface="Arial"/>
                        </a:rPr>
                        <a:t>Red</a:t>
                      </a:r>
                      <a:r>
                        <a:rPr lang="en-US" sz="1100" b="1" i="0" u="none" strike="noStrike" dirty="0">
                          <a:solidFill>
                            <a:srgbClr val="000000"/>
                          </a:solidFill>
                          <a:latin typeface="Arial"/>
                        </a:rPr>
                        <a:t>, </a:t>
                      </a:r>
                    </a:p>
                    <a:p>
                      <a:pPr algn="ctr" fontAlgn="b"/>
                      <a:r>
                        <a:rPr lang="en-US" sz="1100" b="1" i="0" u="none" strike="noStrike" dirty="0">
                          <a:solidFill>
                            <a:srgbClr val="FFC000"/>
                          </a:solidFill>
                          <a:latin typeface="Arial"/>
                        </a:rPr>
                        <a:t>Amber</a:t>
                      </a:r>
                      <a:r>
                        <a:rPr lang="en-US" sz="1100" b="1" i="0" u="none" strike="noStrike" dirty="0">
                          <a:solidFill>
                            <a:srgbClr val="000000"/>
                          </a:solidFill>
                          <a:latin typeface="Arial"/>
                        </a:rPr>
                        <a:t> or</a:t>
                      </a:r>
                    </a:p>
                    <a:p>
                      <a:pPr algn="ctr" fontAlgn="b"/>
                      <a:r>
                        <a:rPr lang="en-US" sz="1100" b="1" i="0" u="none" strike="noStrike" dirty="0">
                          <a:solidFill>
                            <a:srgbClr val="00B050"/>
                          </a:solidFill>
                          <a:latin typeface="Arial"/>
                        </a:rPr>
                        <a:t>Green</a:t>
                      </a:r>
                      <a:r>
                        <a:rPr lang="en-US" sz="1100" b="1" i="0" u="none" strike="noStrike" dirty="0">
                          <a:solidFill>
                            <a:srgbClr val="000000"/>
                          </a:solidFill>
                          <a:latin typeface="Arial"/>
                        </a:rPr>
                        <a:t> </a:t>
                      </a:r>
                    </a:p>
                    <a:p>
                      <a:pPr algn="ctr" fontAlgn="b"/>
                      <a:r>
                        <a:rPr lang="en-US" sz="1100" b="1" i="0" u="none" strike="noStrike" dirty="0">
                          <a:solidFill>
                            <a:srgbClr val="000000"/>
                          </a:solidFill>
                          <a:latin typeface="Arial"/>
                        </a:rPr>
                        <a:t>Rating</a:t>
                      </a: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tcPr>
                </a:tc>
                <a:extLst>
                  <a:ext uri="{0D108BD9-81ED-4DB2-BD59-A6C34878D82A}">
                    <a16:rowId xmlns="" xmlns:a16="http://schemas.microsoft.com/office/drawing/2014/main" val="10003"/>
                  </a:ext>
                </a:extLst>
              </a:tr>
              <a:tr h="619186">
                <a:tc>
                  <a:txBody>
                    <a:bodyPr/>
                    <a:lstStyle/>
                    <a:p>
                      <a:pPr algn="r" fontAlgn="t"/>
                      <a:r>
                        <a:rPr lang="en-US" sz="1100" b="0" i="0" u="none" strike="noStrike" dirty="0" smtClean="0">
                          <a:solidFill>
                            <a:srgbClr val="000000"/>
                          </a:solidFill>
                          <a:latin typeface="Arial"/>
                        </a:rPr>
                        <a:t>1</a:t>
                      </a:r>
                      <a:endParaRPr lang="en-US" sz="1100" b="0" i="0" u="none" strike="noStrike" dirty="0">
                        <a:solidFill>
                          <a:srgbClr val="000000"/>
                        </a:solidFill>
                        <a:latin typeface="Arial"/>
                      </a:endParaRP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7DD"/>
                    </a:solidFill>
                  </a:tcPr>
                </a:tc>
                <a:tc>
                  <a:txBody>
                    <a:bodyPr/>
                    <a:lstStyle/>
                    <a:p>
                      <a:pPr algn="l" fontAlgn="t"/>
                      <a:r>
                        <a:rPr lang="en-US" sz="1100" b="0" i="0" u="none" strike="noStrike" dirty="0" smtClean="0">
                          <a:solidFill>
                            <a:srgbClr val="000000"/>
                          </a:solidFill>
                          <a:latin typeface="Arial"/>
                        </a:rPr>
                        <a:t>Chemlock application</a:t>
                      </a:r>
                      <a:endParaRPr lang="en-US" sz="1100" b="0" i="0" u="none" strike="noStrike" dirty="0">
                        <a:solidFill>
                          <a:srgbClr val="000000"/>
                        </a:solidFill>
                        <a:latin typeface="Arial"/>
                      </a:endParaRP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FFFF"/>
                    </a:solidFill>
                  </a:tcPr>
                </a:tc>
                <a:tc>
                  <a:txBody>
                    <a:bodyPr/>
                    <a:lstStyle/>
                    <a:p>
                      <a:pPr algn="l" fontAlgn="t"/>
                      <a:r>
                        <a:rPr lang="en-US" sz="1100" b="0" i="0" u="none" strike="noStrike" dirty="0" smtClean="0">
                          <a:solidFill>
                            <a:srgbClr val="000000"/>
                          </a:solidFill>
                          <a:latin typeface="Arial"/>
                        </a:rPr>
                        <a:t>Xylene</a:t>
                      </a:r>
                    </a:p>
                    <a:p>
                      <a:pPr algn="l" fontAlgn="t"/>
                      <a:r>
                        <a:rPr lang="en-US" sz="1100" b="0" i="0" u="none" strike="noStrike" dirty="0" smtClean="0">
                          <a:solidFill>
                            <a:srgbClr val="000000"/>
                          </a:solidFill>
                          <a:latin typeface="Arial"/>
                        </a:rPr>
                        <a:t>Chemlock 205</a:t>
                      </a:r>
                      <a:endParaRPr lang="en-US" sz="1100" b="0" i="0" u="none" strike="noStrike" dirty="0">
                        <a:solidFill>
                          <a:srgbClr val="000000"/>
                        </a:solidFill>
                        <a:latin typeface="Arial"/>
                      </a:endParaRP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FDD"/>
                    </a:solidFill>
                  </a:tcPr>
                </a:tc>
                <a:tc>
                  <a:txBody>
                    <a:bodyPr/>
                    <a:lstStyle/>
                    <a:p>
                      <a:pPr algn="l" fontAlgn="t"/>
                      <a:r>
                        <a:rPr lang="en-US" sz="1100" b="0" i="0" u="none" strike="noStrike" dirty="0">
                          <a:solidFill>
                            <a:srgbClr val="000000"/>
                          </a:solidFill>
                          <a:latin typeface="Arial"/>
                        </a:rPr>
                        <a:t>Skin (</a:t>
                      </a:r>
                      <a:r>
                        <a:rPr lang="en-US" sz="1100" b="0" i="0" u="none" strike="noStrike" dirty="0" err="1">
                          <a:solidFill>
                            <a:srgbClr val="000000"/>
                          </a:solidFill>
                          <a:latin typeface="Arial"/>
                        </a:rPr>
                        <a:t>sk</a:t>
                      </a:r>
                      <a:r>
                        <a:rPr lang="en-US" sz="1100" b="0" i="0" u="none" strike="noStrike" dirty="0">
                          <a:solidFill>
                            <a:srgbClr val="000000"/>
                          </a:solidFill>
                          <a:latin typeface="Arial"/>
                        </a:rPr>
                        <a:t>), </a:t>
                      </a:r>
                    </a:p>
                    <a:p>
                      <a:pPr algn="l" fontAlgn="t"/>
                      <a:r>
                        <a:rPr lang="en-US" sz="1100" b="0" i="0" u="none" strike="noStrike" dirty="0">
                          <a:solidFill>
                            <a:srgbClr val="000000"/>
                          </a:solidFill>
                          <a:latin typeface="Arial"/>
                        </a:rPr>
                        <a:t>Inhalation (</a:t>
                      </a:r>
                      <a:r>
                        <a:rPr lang="en-US" sz="1100" b="0" i="0" u="none" strike="noStrike" dirty="0" err="1">
                          <a:solidFill>
                            <a:srgbClr val="000000"/>
                          </a:solidFill>
                          <a:latin typeface="Arial"/>
                        </a:rPr>
                        <a:t>inh</a:t>
                      </a:r>
                      <a:r>
                        <a:rPr lang="en-US" sz="1100" b="0" i="0" u="none" strike="noStrike" dirty="0">
                          <a:solidFill>
                            <a:srgbClr val="000000"/>
                          </a:solidFill>
                          <a:latin typeface="Arial"/>
                        </a:rPr>
                        <a:t>)</a:t>
                      </a: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3FF"/>
                    </a:solidFill>
                  </a:tcPr>
                </a:tc>
                <a:tc>
                  <a:txBody>
                    <a:bodyPr/>
                    <a:lstStyle/>
                    <a:p>
                      <a:pPr algn="ctr" fontAlgn="t"/>
                      <a:r>
                        <a:rPr lang="en-US" sz="1100" b="0" i="0" u="none" strike="noStrike" dirty="0">
                          <a:solidFill>
                            <a:srgbClr val="000000"/>
                          </a:solidFill>
                          <a:latin typeface="Arial"/>
                        </a:rPr>
                        <a:t>3</a:t>
                      </a: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B9B1"/>
                    </a:solidFill>
                  </a:tcPr>
                </a:tc>
                <a:tc>
                  <a:txBody>
                    <a:bodyPr/>
                    <a:lstStyle/>
                    <a:p>
                      <a:pPr algn="ctr" fontAlgn="t"/>
                      <a:r>
                        <a:rPr lang="en-US" sz="1100" b="0" i="0" u="none" strike="noStrike" dirty="0">
                          <a:solidFill>
                            <a:srgbClr val="000000"/>
                          </a:solidFill>
                          <a:latin typeface="Arial"/>
                        </a:rPr>
                        <a:t>2</a:t>
                      </a: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EC8"/>
                    </a:solidFill>
                  </a:tcPr>
                </a:tc>
                <a:tc>
                  <a:txBody>
                    <a:bodyPr/>
                    <a:lstStyle/>
                    <a:p>
                      <a:pPr algn="ctr" fontAlgn="t"/>
                      <a:r>
                        <a:rPr lang="en-US" sz="1100" b="0" i="0" u="none" strike="noStrike" dirty="0">
                          <a:solidFill>
                            <a:srgbClr val="000000"/>
                          </a:solidFill>
                          <a:latin typeface="Arial"/>
                        </a:rPr>
                        <a:t>1</a:t>
                      </a: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4E1"/>
                    </a:solidFill>
                  </a:tcPr>
                </a:tc>
                <a:tc>
                  <a:txBody>
                    <a:bodyPr/>
                    <a:lstStyle/>
                    <a:p>
                      <a:pPr algn="ctr" fontAlgn="t"/>
                      <a:r>
                        <a:rPr lang="en-US" sz="1100" b="0" i="0" u="none" strike="noStrike" dirty="0">
                          <a:solidFill>
                            <a:srgbClr val="000000"/>
                          </a:solidFill>
                          <a:latin typeface="Arial"/>
                        </a:rPr>
                        <a:t>3</a:t>
                      </a: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2F1"/>
                    </a:solidFill>
                  </a:tcPr>
                </a:tc>
                <a:tc>
                  <a:txBody>
                    <a:bodyPr/>
                    <a:lstStyle/>
                    <a:p>
                      <a:pPr algn="ctr" fontAlgn="t"/>
                      <a:r>
                        <a:rPr lang="en-US" sz="1100" b="0" i="0" u="none" strike="noStrike" dirty="0">
                          <a:solidFill>
                            <a:srgbClr val="000000"/>
                          </a:solidFill>
                          <a:latin typeface="Arial"/>
                        </a:rPr>
                        <a:t>18</a:t>
                      </a: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FF"/>
                    </a:solidFill>
                  </a:tcPr>
                </a:tc>
                <a:tc>
                  <a:txBody>
                    <a:bodyPr/>
                    <a:lstStyle/>
                    <a:p>
                      <a:pPr algn="ctr" fontAlgn="t"/>
                      <a:r>
                        <a:rPr lang="en-US" sz="1100" b="0" i="0" u="none" strike="noStrike" dirty="0">
                          <a:solidFill>
                            <a:srgbClr val="000000"/>
                          </a:solidFill>
                          <a:latin typeface="Arial"/>
                        </a:rPr>
                        <a:t>2</a:t>
                      </a: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2FF"/>
                    </a:solidFill>
                  </a:tcPr>
                </a:tc>
                <a:tc>
                  <a:txBody>
                    <a:bodyPr/>
                    <a:lstStyle/>
                    <a:p>
                      <a:pPr algn="ctr" fontAlgn="t"/>
                      <a:r>
                        <a:rPr lang="en-US" sz="1100" b="0" i="0" u="none" strike="noStrike" dirty="0">
                          <a:solidFill>
                            <a:srgbClr val="000000"/>
                          </a:solidFill>
                          <a:latin typeface="Arial"/>
                        </a:rPr>
                        <a:t>2</a:t>
                      </a: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10004"/>
                  </a:ext>
                </a:extLst>
              </a:tr>
              <a:tr h="550476">
                <a:tc>
                  <a:txBody>
                    <a:bodyPr/>
                    <a:lstStyle/>
                    <a:p>
                      <a:pPr algn="r" fontAlgn="t"/>
                      <a:endParaRPr lang="en-US" sz="900" b="0" i="0" u="none" strike="noStrike" dirty="0">
                        <a:solidFill>
                          <a:srgbClr val="000000"/>
                        </a:solidFill>
                        <a:latin typeface="Arial"/>
                      </a:endParaRP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7DD"/>
                    </a:solidFill>
                  </a:tcPr>
                </a:tc>
                <a:tc>
                  <a:txBody>
                    <a:bodyPr/>
                    <a:lstStyle/>
                    <a:p>
                      <a:pPr algn="l" fontAlgn="t"/>
                      <a:endParaRPr lang="en-US" sz="900" b="0" i="0" u="none" strike="noStrike" dirty="0">
                        <a:solidFill>
                          <a:srgbClr val="000000"/>
                        </a:solidFill>
                        <a:latin typeface="Arial"/>
                      </a:endParaRP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FFFF"/>
                    </a:solidFill>
                  </a:tcPr>
                </a:tc>
                <a:tc>
                  <a:txBody>
                    <a:bodyPr/>
                    <a:lstStyle/>
                    <a:p>
                      <a:pPr algn="l" fontAlgn="t"/>
                      <a:endParaRPr lang="en-US" sz="900" b="0" i="0" u="none" strike="noStrike" dirty="0">
                        <a:solidFill>
                          <a:srgbClr val="000000"/>
                        </a:solidFill>
                        <a:latin typeface="Arial"/>
                      </a:endParaRP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FDD"/>
                    </a:solidFill>
                  </a:tcPr>
                </a:tc>
                <a:tc>
                  <a:txBody>
                    <a:bodyPr/>
                    <a:lstStyle/>
                    <a:p>
                      <a:pPr algn="l" fontAlgn="t"/>
                      <a:endParaRPr lang="en-US" sz="900" b="0" i="0" u="none" strike="noStrike" dirty="0">
                        <a:solidFill>
                          <a:srgbClr val="000000"/>
                        </a:solidFill>
                        <a:latin typeface="Arial"/>
                      </a:endParaRP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3FF"/>
                    </a:solidFill>
                  </a:tcPr>
                </a:tc>
                <a:tc>
                  <a:txBody>
                    <a:bodyPr/>
                    <a:lstStyle/>
                    <a:p>
                      <a:pPr algn="ctr" fontAlgn="t"/>
                      <a:endParaRPr lang="en-US" sz="900" b="0" i="0" u="none" strike="noStrike" dirty="0">
                        <a:solidFill>
                          <a:srgbClr val="000000"/>
                        </a:solidFill>
                        <a:latin typeface="Arial"/>
                      </a:endParaRP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B9B1"/>
                    </a:solidFill>
                  </a:tcPr>
                </a:tc>
                <a:tc>
                  <a:txBody>
                    <a:bodyPr/>
                    <a:lstStyle/>
                    <a:p>
                      <a:pPr algn="ctr" fontAlgn="t"/>
                      <a:endParaRPr lang="en-US" sz="900" b="0" i="0" u="none" strike="noStrike" dirty="0">
                        <a:solidFill>
                          <a:srgbClr val="000000"/>
                        </a:solidFill>
                        <a:latin typeface="Arial"/>
                      </a:endParaRP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EC8"/>
                    </a:solidFill>
                  </a:tcPr>
                </a:tc>
                <a:tc>
                  <a:txBody>
                    <a:bodyPr/>
                    <a:lstStyle/>
                    <a:p>
                      <a:pPr algn="ctr" fontAlgn="t"/>
                      <a:endParaRPr lang="en-US" sz="900" b="0" i="0" u="none" strike="noStrike" dirty="0">
                        <a:solidFill>
                          <a:srgbClr val="000000"/>
                        </a:solidFill>
                        <a:latin typeface="Arial"/>
                      </a:endParaRP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4E1"/>
                    </a:solidFill>
                  </a:tcPr>
                </a:tc>
                <a:tc>
                  <a:txBody>
                    <a:bodyPr/>
                    <a:lstStyle/>
                    <a:p>
                      <a:pPr algn="ctr" fontAlgn="t"/>
                      <a:endParaRPr lang="en-US" sz="900" b="0" i="0" u="none" strike="noStrike" dirty="0">
                        <a:solidFill>
                          <a:srgbClr val="000000"/>
                        </a:solidFill>
                        <a:latin typeface="Arial"/>
                      </a:endParaRP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2F1"/>
                    </a:solidFill>
                  </a:tcPr>
                </a:tc>
                <a:tc>
                  <a:txBody>
                    <a:bodyPr/>
                    <a:lstStyle/>
                    <a:p>
                      <a:pPr algn="ctr" fontAlgn="t"/>
                      <a:endParaRPr lang="en-US" sz="900" b="0" i="0" u="none" strike="noStrike" dirty="0">
                        <a:solidFill>
                          <a:srgbClr val="000000"/>
                        </a:solidFill>
                        <a:latin typeface="Arial"/>
                      </a:endParaRP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FF"/>
                    </a:solidFill>
                  </a:tcPr>
                </a:tc>
                <a:tc>
                  <a:txBody>
                    <a:bodyPr/>
                    <a:lstStyle/>
                    <a:p>
                      <a:pPr algn="ctr" fontAlgn="t"/>
                      <a:endParaRPr lang="en-US" sz="900" b="0" i="0" u="none" strike="noStrike" dirty="0">
                        <a:solidFill>
                          <a:srgbClr val="000000"/>
                        </a:solidFill>
                        <a:latin typeface="Arial"/>
                      </a:endParaRP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2FF"/>
                    </a:solidFill>
                  </a:tcPr>
                </a:tc>
                <a:tc>
                  <a:txBody>
                    <a:bodyPr/>
                    <a:lstStyle/>
                    <a:p>
                      <a:pPr algn="ctr" fontAlgn="t"/>
                      <a:endParaRPr lang="en-US" sz="900" b="0" i="0" u="none" strike="noStrike" dirty="0">
                        <a:solidFill>
                          <a:srgbClr val="000000"/>
                        </a:solidFill>
                        <a:latin typeface="Arial"/>
                      </a:endParaRP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10005"/>
                  </a:ext>
                </a:extLst>
              </a:tr>
              <a:tr h="550476">
                <a:tc>
                  <a:txBody>
                    <a:bodyPr/>
                    <a:lstStyle/>
                    <a:p>
                      <a:pPr algn="r" fontAlgn="t"/>
                      <a:endParaRPr lang="en-US" sz="900" b="0" i="0" u="none" strike="noStrike" dirty="0">
                        <a:solidFill>
                          <a:srgbClr val="000000"/>
                        </a:solidFill>
                        <a:latin typeface="Arial"/>
                      </a:endParaRP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7DD"/>
                    </a:solidFill>
                  </a:tcPr>
                </a:tc>
                <a:tc>
                  <a:txBody>
                    <a:bodyPr/>
                    <a:lstStyle/>
                    <a:p>
                      <a:pPr algn="l" fontAlgn="t"/>
                      <a:endParaRPr lang="en-US" sz="900" b="0" i="0" u="none" strike="noStrike" dirty="0">
                        <a:solidFill>
                          <a:srgbClr val="000000"/>
                        </a:solidFill>
                        <a:latin typeface="Arial"/>
                      </a:endParaRP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FFFF"/>
                    </a:solidFill>
                  </a:tcPr>
                </a:tc>
                <a:tc>
                  <a:txBody>
                    <a:bodyPr/>
                    <a:lstStyle/>
                    <a:p>
                      <a:pPr algn="l" fontAlgn="t"/>
                      <a:endParaRPr lang="en-US" sz="900" b="0" i="0" u="none" strike="noStrike" dirty="0">
                        <a:solidFill>
                          <a:srgbClr val="000000"/>
                        </a:solidFill>
                        <a:latin typeface="Arial"/>
                      </a:endParaRP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FDD"/>
                    </a:solidFill>
                  </a:tcPr>
                </a:tc>
                <a:tc>
                  <a:txBody>
                    <a:bodyPr/>
                    <a:lstStyle/>
                    <a:p>
                      <a:pPr algn="l" fontAlgn="t"/>
                      <a:endParaRPr lang="en-US" sz="900" b="0" i="0" u="none" strike="noStrike" dirty="0">
                        <a:solidFill>
                          <a:srgbClr val="000000"/>
                        </a:solidFill>
                        <a:latin typeface="Arial"/>
                      </a:endParaRP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F3FF"/>
                    </a:solidFill>
                  </a:tcPr>
                </a:tc>
                <a:tc>
                  <a:txBody>
                    <a:bodyPr/>
                    <a:lstStyle/>
                    <a:p>
                      <a:pPr algn="ctr" fontAlgn="t"/>
                      <a:endParaRPr lang="en-US" sz="900" b="0" i="0" u="none" strike="noStrike" dirty="0">
                        <a:solidFill>
                          <a:srgbClr val="000000"/>
                        </a:solidFill>
                        <a:latin typeface="Arial"/>
                      </a:endParaRP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B9B1"/>
                    </a:solidFill>
                  </a:tcPr>
                </a:tc>
                <a:tc>
                  <a:txBody>
                    <a:bodyPr/>
                    <a:lstStyle/>
                    <a:p>
                      <a:pPr algn="ctr" fontAlgn="t"/>
                      <a:endParaRPr lang="en-US" sz="900" b="0" i="0" u="none" strike="noStrike" dirty="0">
                        <a:solidFill>
                          <a:srgbClr val="000000"/>
                        </a:solidFill>
                        <a:latin typeface="Arial"/>
                      </a:endParaRP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EC8"/>
                    </a:solidFill>
                  </a:tcPr>
                </a:tc>
                <a:tc>
                  <a:txBody>
                    <a:bodyPr/>
                    <a:lstStyle/>
                    <a:p>
                      <a:pPr algn="ctr" fontAlgn="t"/>
                      <a:endParaRPr lang="en-US" sz="900" b="0" i="0" u="none" strike="noStrike" dirty="0">
                        <a:solidFill>
                          <a:srgbClr val="000000"/>
                        </a:solidFill>
                        <a:latin typeface="Arial"/>
                      </a:endParaRP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4E1"/>
                    </a:solidFill>
                  </a:tcPr>
                </a:tc>
                <a:tc>
                  <a:txBody>
                    <a:bodyPr/>
                    <a:lstStyle/>
                    <a:p>
                      <a:pPr algn="ctr" fontAlgn="t"/>
                      <a:endParaRPr lang="en-US" sz="900" b="0" i="0" u="none" strike="noStrike" dirty="0">
                        <a:solidFill>
                          <a:srgbClr val="000000"/>
                        </a:solidFill>
                        <a:latin typeface="Arial"/>
                      </a:endParaRP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2F1"/>
                    </a:solidFill>
                  </a:tcPr>
                </a:tc>
                <a:tc>
                  <a:txBody>
                    <a:bodyPr/>
                    <a:lstStyle/>
                    <a:p>
                      <a:pPr algn="ctr" fontAlgn="t"/>
                      <a:endParaRPr lang="en-US" sz="900" b="0" i="0" u="none" strike="noStrike" dirty="0">
                        <a:solidFill>
                          <a:srgbClr val="000000"/>
                        </a:solidFill>
                        <a:latin typeface="Arial"/>
                      </a:endParaRP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FF"/>
                    </a:solidFill>
                  </a:tcPr>
                </a:tc>
                <a:tc>
                  <a:txBody>
                    <a:bodyPr/>
                    <a:lstStyle/>
                    <a:p>
                      <a:pPr algn="ctr" fontAlgn="t"/>
                      <a:endParaRPr lang="en-US" sz="900" b="0" i="0" u="none" strike="noStrike" dirty="0">
                        <a:solidFill>
                          <a:srgbClr val="000000"/>
                        </a:solidFill>
                        <a:latin typeface="Arial"/>
                      </a:endParaRP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2FF"/>
                    </a:solidFill>
                  </a:tcPr>
                </a:tc>
                <a:tc>
                  <a:txBody>
                    <a:bodyPr/>
                    <a:lstStyle/>
                    <a:p>
                      <a:pPr algn="ctr" fontAlgn="t"/>
                      <a:endParaRPr lang="en-US" sz="900" b="1" i="0" u="none" strike="noStrike" dirty="0">
                        <a:solidFill>
                          <a:srgbClr val="000000"/>
                        </a:solidFill>
                        <a:latin typeface="Arial"/>
                      </a:endParaRPr>
                    </a:p>
                  </a:txBody>
                  <a:tcPr marL="68562" marR="68562" marT="34281" marB="342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10006"/>
                  </a:ext>
                </a:extLst>
              </a:tr>
            </a:tbl>
          </a:graphicData>
        </a:graphic>
      </p:graphicFrame>
      <p:sp>
        <p:nvSpPr>
          <p:cNvPr id="6" name="Rounded Rectangular Callout 5"/>
          <p:cNvSpPr/>
          <p:nvPr/>
        </p:nvSpPr>
        <p:spPr>
          <a:xfrm>
            <a:off x="2402876" y="2712607"/>
            <a:ext cx="1162390" cy="972385"/>
          </a:xfrm>
          <a:prstGeom prst="wedgeRoundRectCallout">
            <a:avLst>
              <a:gd name="adj1" fmla="val -20833"/>
              <a:gd name="adj2" fmla="val 100000"/>
              <a:gd name="adj3" fmla="val 16667"/>
            </a:avLst>
          </a:prstGeom>
          <a:solidFill>
            <a:srgbClr val="CCEC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chemeClr val="accent2">
                    <a:lumMod val="75000"/>
                  </a:schemeClr>
                </a:solidFill>
              </a:rPr>
              <a:t>Source of Exposure</a:t>
            </a:r>
          </a:p>
        </p:txBody>
      </p:sp>
      <p:sp>
        <p:nvSpPr>
          <p:cNvPr id="7" name="Rounded Rectangular Callout 6"/>
          <p:cNvSpPr/>
          <p:nvPr/>
        </p:nvSpPr>
        <p:spPr>
          <a:xfrm>
            <a:off x="4933610" y="2649946"/>
            <a:ext cx="1162390" cy="1067011"/>
          </a:xfrm>
          <a:prstGeom prst="wedgeRoundRectCallout">
            <a:avLst>
              <a:gd name="adj1" fmla="val -20833"/>
              <a:gd name="adj2" fmla="val 100000"/>
              <a:gd name="adj3" fmla="val 16667"/>
            </a:avLst>
          </a:prstGeom>
          <a:solidFill>
            <a:srgbClr val="CCEC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chemeClr val="accent2">
                    <a:lumMod val="75000"/>
                  </a:schemeClr>
                </a:solidFill>
              </a:rPr>
              <a:t>Chemical in use</a:t>
            </a:r>
          </a:p>
        </p:txBody>
      </p:sp>
      <p:sp>
        <p:nvSpPr>
          <p:cNvPr id="8" name="Rounded Rectangular Callout 7"/>
          <p:cNvSpPr/>
          <p:nvPr/>
        </p:nvSpPr>
        <p:spPr>
          <a:xfrm>
            <a:off x="6382916" y="2649945"/>
            <a:ext cx="1162390" cy="864779"/>
          </a:xfrm>
          <a:prstGeom prst="wedgeRoundRectCallout">
            <a:avLst>
              <a:gd name="adj1" fmla="val -20833"/>
              <a:gd name="adj2" fmla="val 100000"/>
              <a:gd name="adj3" fmla="val 16667"/>
            </a:avLst>
          </a:prstGeom>
          <a:solidFill>
            <a:srgbClr val="CCEC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chemeClr val="accent2">
                    <a:lumMod val="75000"/>
                  </a:schemeClr>
                </a:solidFill>
              </a:rPr>
              <a:t>Exposure route</a:t>
            </a:r>
          </a:p>
        </p:txBody>
      </p:sp>
      <p:sp>
        <p:nvSpPr>
          <p:cNvPr id="9" name="Rectangle 6"/>
          <p:cNvSpPr>
            <a:spLocks noChangeArrowheads="1"/>
          </p:cNvSpPr>
          <p:nvPr/>
        </p:nvSpPr>
        <p:spPr bwMode="auto">
          <a:xfrm>
            <a:off x="838200" y="1125471"/>
            <a:ext cx="10429265" cy="461665"/>
          </a:xfrm>
          <a:prstGeom prst="rect">
            <a:avLst/>
          </a:prstGeom>
          <a:noFill/>
          <a:ln w="9525">
            <a:noFill/>
            <a:miter lim="800000"/>
            <a:headEnd/>
            <a:tailEnd/>
          </a:ln>
        </p:spPr>
        <p:txBody>
          <a:bodyPr wrap="none">
            <a:spAutoFit/>
          </a:bodyPr>
          <a:lstStyle/>
          <a:p>
            <a:r>
              <a:rPr lang="en-US" sz="2400" dirty="0">
                <a:latin typeface="+mj-lt"/>
              </a:rPr>
              <a:t>The foundation of Hazard x Exposure determinations to arrive at Risk, considering.. </a:t>
            </a:r>
          </a:p>
        </p:txBody>
      </p:sp>
      <p:sp>
        <p:nvSpPr>
          <p:cNvPr id="10" name="Left Arrow 9"/>
          <p:cNvSpPr/>
          <p:nvPr/>
        </p:nvSpPr>
        <p:spPr>
          <a:xfrm>
            <a:off x="9415462" y="-1"/>
            <a:ext cx="2743200" cy="100012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Qualitative Risk Assessment</a:t>
            </a:r>
            <a:endParaRPr lang="en-US" b="1" dirty="0"/>
          </a:p>
        </p:txBody>
      </p:sp>
    </p:spTree>
    <p:extLst>
      <p:ext uri="{BB962C8B-B14F-4D97-AF65-F5344CB8AC3E}">
        <p14:creationId xmlns:p14="http://schemas.microsoft.com/office/powerpoint/2010/main" val="819917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111209"/>
            <a:ext cx="9623611" cy="1135063"/>
          </a:xfrm>
        </p:spPr>
        <p:txBody>
          <a:bodyPr>
            <a:normAutofit/>
          </a:bodyPr>
          <a:lstStyle/>
          <a:p>
            <a:r>
              <a:rPr lang="en-US" sz="4000" b="1" dirty="0">
                <a:solidFill>
                  <a:schemeClr val="accent2"/>
                </a:solidFill>
              </a:rPr>
              <a:t>Establishment of </a:t>
            </a:r>
            <a:r>
              <a:rPr lang="en-US" sz="4000" b="1" dirty="0" smtClean="0">
                <a:solidFill>
                  <a:schemeClr val="accent2"/>
                </a:solidFill>
              </a:rPr>
              <a:t>Risk</a:t>
            </a:r>
            <a:r>
              <a:rPr lang="en-US" sz="3600" dirty="0"/>
              <a:t/>
            </a:r>
            <a:br>
              <a:rPr lang="en-US" sz="3600" dirty="0"/>
            </a:br>
            <a:endParaRPr lang="en-US" sz="3600" dirty="0"/>
          </a:p>
        </p:txBody>
      </p:sp>
      <p:graphicFrame>
        <p:nvGraphicFramePr>
          <p:cNvPr id="5" name="Table 4"/>
          <p:cNvGraphicFramePr>
            <a:graphicFrameLocks noGrp="1"/>
          </p:cNvGraphicFramePr>
          <p:nvPr>
            <p:extLst>
              <p:ext uri="{D42A27DB-BD31-4B8C-83A1-F6EECF244321}">
                <p14:modId xmlns:p14="http://schemas.microsoft.com/office/powerpoint/2010/main" val="3262577239"/>
              </p:ext>
            </p:extLst>
          </p:nvPr>
        </p:nvGraphicFramePr>
        <p:xfrm>
          <a:off x="838200" y="1892529"/>
          <a:ext cx="10934700" cy="4512899"/>
        </p:xfrm>
        <a:graphic>
          <a:graphicData uri="http://schemas.openxmlformats.org/drawingml/2006/table">
            <a:tbl>
              <a:tblPr/>
              <a:tblGrid>
                <a:gridCol w="482184">
                  <a:extLst>
                    <a:ext uri="{9D8B030D-6E8A-4147-A177-3AD203B41FA5}">
                      <a16:colId xmlns="" xmlns:a16="http://schemas.microsoft.com/office/drawing/2014/main" val="20000"/>
                    </a:ext>
                  </a:extLst>
                </a:gridCol>
                <a:gridCol w="1309858">
                  <a:extLst>
                    <a:ext uri="{9D8B030D-6E8A-4147-A177-3AD203B41FA5}">
                      <a16:colId xmlns="" xmlns:a16="http://schemas.microsoft.com/office/drawing/2014/main" val="20001"/>
                    </a:ext>
                  </a:extLst>
                </a:gridCol>
                <a:gridCol w="1979808">
                  <a:extLst>
                    <a:ext uri="{9D8B030D-6E8A-4147-A177-3AD203B41FA5}">
                      <a16:colId xmlns="" xmlns:a16="http://schemas.microsoft.com/office/drawing/2014/main" val="20002"/>
                    </a:ext>
                  </a:extLst>
                </a:gridCol>
                <a:gridCol w="5778693">
                  <a:extLst>
                    <a:ext uri="{9D8B030D-6E8A-4147-A177-3AD203B41FA5}">
                      <a16:colId xmlns="" xmlns:a16="http://schemas.microsoft.com/office/drawing/2014/main" val="20003"/>
                    </a:ext>
                  </a:extLst>
                </a:gridCol>
                <a:gridCol w="1384157">
                  <a:extLst>
                    <a:ext uri="{9D8B030D-6E8A-4147-A177-3AD203B41FA5}">
                      <a16:colId xmlns="" xmlns:a16="http://schemas.microsoft.com/office/drawing/2014/main" val="20004"/>
                    </a:ext>
                  </a:extLst>
                </a:gridCol>
              </a:tblGrid>
              <a:tr h="71881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mj-lt"/>
                          <a:cs typeface="Times New Roman" pitchFamily="18" charset="0"/>
                        </a:rPr>
                        <a:t>Score Value</a:t>
                      </a:r>
                      <a:endParaRPr kumimoji="0" lang="en-US" sz="1200" b="0" i="0" u="none" strike="noStrike" cap="none" normalizeH="0" baseline="0" dirty="0">
                        <a:ln>
                          <a:noFill/>
                        </a:ln>
                        <a:solidFill>
                          <a:schemeClr val="tx1"/>
                        </a:solidFill>
                        <a:effectLst/>
                        <a:latin typeface="+mj-lt"/>
                        <a:ea typeface="Calibri" pitchFamily="34" charset="0"/>
                        <a:cs typeface="Times New Roman" pitchFamily="18" charset="0"/>
                      </a:endParaRPr>
                    </a:p>
                  </a:txBody>
                  <a:tcPr marL="34281" marR="34281"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mj-lt"/>
                          <a:cs typeface="Times New Roman" pitchFamily="18" charset="0"/>
                        </a:rPr>
                        <a:t>Volume Scale Definitions (V)</a:t>
                      </a:r>
                      <a:endParaRPr kumimoji="0" lang="en-US" sz="1200" b="1" i="0" u="none" strike="noStrike" cap="none" normalizeH="0" baseline="0" dirty="0">
                        <a:ln>
                          <a:noFill/>
                        </a:ln>
                        <a:solidFill>
                          <a:schemeClr val="bg1"/>
                        </a:solidFill>
                        <a:effectLst/>
                        <a:latin typeface="+mj-lt"/>
                        <a:ea typeface="Calibri" pitchFamily="34" charset="0"/>
                        <a:cs typeface="Times New Roman" pitchFamily="18" charset="0"/>
                      </a:endParaRPr>
                    </a:p>
                  </a:txBody>
                  <a:tcPr marL="34281" marR="34281"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mj-lt"/>
                          <a:cs typeface="Times New Roman" pitchFamily="18" charset="0"/>
                        </a:rPr>
                        <a:t>Dustiness or Volatility </a:t>
                      </a:r>
                      <a:endParaRPr kumimoji="0" lang="en-US" sz="1200" b="1" i="0" u="none" strike="noStrike" cap="none" normalizeH="0" baseline="0" dirty="0">
                        <a:ln>
                          <a:noFill/>
                        </a:ln>
                        <a:solidFill>
                          <a:schemeClr val="bg1"/>
                        </a:solidFill>
                        <a:effectLst/>
                        <a:latin typeface="+mj-lt"/>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mj-lt"/>
                          <a:cs typeface="Times New Roman" pitchFamily="18" charset="0"/>
                        </a:rPr>
                        <a:t>@ 20°C Operating </a:t>
                      </a:r>
                      <a:endParaRPr kumimoji="0" lang="en-US" sz="1200" b="1" i="0" u="none" strike="noStrike" cap="none" normalizeH="0" baseline="0" dirty="0">
                        <a:ln>
                          <a:noFill/>
                        </a:ln>
                        <a:solidFill>
                          <a:schemeClr val="bg1"/>
                        </a:solidFill>
                        <a:effectLst/>
                        <a:latin typeface="+mj-lt"/>
                        <a:cs typeface="Calibri"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mj-lt"/>
                          <a:cs typeface="Times New Roman" pitchFamily="18" charset="0"/>
                        </a:rPr>
                        <a:t>Temperature (DV)</a:t>
                      </a:r>
                      <a:endParaRPr kumimoji="0" lang="en-US" sz="1200" b="1" i="0" u="none" strike="noStrike" cap="none" normalizeH="0" baseline="0" dirty="0">
                        <a:ln>
                          <a:noFill/>
                        </a:ln>
                        <a:solidFill>
                          <a:schemeClr val="bg1"/>
                        </a:solidFill>
                        <a:effectLst/>
                        <a:latin typeface="+mj-lt"/>
                        <a:cs typeface="Calibri" pitchFamily="34" charset="0"/>
                      </a:endParaRPr>
                    </a:p>
                  </a:txBody>
                  <a:tcPr marL="34281" marR="34281"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6C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mj-lt"/>
                          <a:cs typeface="Times New Roman" pitchFamily="18" charset="0"/>
                        </a:rPr>
                        <a:t>Engineering Control and Operators Intervention Rating Scale Definitions (EC)</a:t>
                      </a:r>
                      <a:endParaRPr kumimoji="0" lang="en-US" sz="1200" b="1" i="0" u="none" strike="noStrike" cap="none" normalizeH="0" baseline="0">
                        <a:ln>
                          <a:noFill/>
                        </a:ln>
                        <a:solidFill>
                          <a:schemeClr val="bg1"/>
                        </a:solidFill>
                        <a:effectLst/>
                        <a:latin typeface="+mj-lt"/>
                        <a:ea typeface="Calibri" pitchFamily="34" charset="0"/>
                        <a:cs typeface="Times New Roman" pitchFamily="18" charset="0"/>
                      </a:endParaRPr>
                    </a:p>
                  </a:txBody>
                  <a:tcPr marL="34281" marR="34281"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mj-lt"/>
                          <a:cs typeface="Times New Roman" pitchFamily="18" charset="0"/>
                        </a:rPr>
                        <a:t>Frequency and Duration Scale Definitions (F)</a:t>
                      </a:r>
                      <a:endParaRPr kumimoji="0" lang="en-US" sz="1200" b="1" i="0" u="none" strike="noStrike" cap="none" normalizeH="0" baseline="0">
                        <a:ln>
                          <a:noFill/>
                        </a:ln>
                        <a:solidFill>
                          <a:schemeClr val="bg1"/>
                        </a:solidFill>
                        <a:effectLst/>
                        <a:latin typeface="+mj-lt"/>
                        <a:ea typeface="Calibri" pitchFamily="34" charset="0"/>
                        <a:cs typeface="Times New Roman" pitchFamily="18" charset="0"/>
                      </a:endParaRPr>
                    </a:p>
                  </a:txBody>
                  <a:tcPr marL="34281" marR="34281"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0000"/>
                  </a:ext>
                </a:extLst>
              </a:tr>
              <a:tr h="46302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mj-lt"/>
                          <a:cs typeface="Times New Roman" pitchFamily="18" charset="0"/>
                        </a:rPr>
                        <a:t>0</a:t>
                      </a:r>
                      <a:endParaRPr kumimoji="0" lang="en-US" sz="1100" b="0" i="0" u="none" strike="noStrike" cap="none" normalizeH="0" baseline="0">
                        <a:ln>
                          <a:noFill/>
                        </a:ln>
                        <a:solidFill>
                          <a:schemeClr val="tx1"/>
                        </a:solidFill>
                        <a:effectLst/>
                        <a:latin typeface="+mj-lt"/>
                        <a:ea typeface="Calibri" pitchFamily="34" charset="0"/>
                        <a:cs typeface="Times New Roman" pitchFamily="18" charset="0"/>
                      </a:endParaRPr>
                    </a:p>
                  </a:txBody>
                  <a:tcPr marL="34281" marR="34281"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mj-lt"/>
                          <a:cs typeface="Times New Roman" pitchFamily="18" charset="0"/>
                        </a:rPr>
                        <a:t> </a:t>
                      </a:r>
                      <a:endParaRPr kumimoji="0" lang="en-US" sz="1100" b="0" i="0" u="none" strike="noStrike" cap="none" normalizeH="0" baseline="0">
                        <a:ln>
                          <a:noFill/>
                        </a:ln>
                        <a:solidFill>
                          <a:schemeClr val="tx1"/>
                        </a:solidFill>
                        <a:effectLst/>
                        <a:latin typeface="+mj-lt"/>
                        <a:ea typeface="Calibri" pitchFamily="34" charset="0"/>
                        <a:cs typeface="Times New Roman" pitchFamily="18" charset="0"/>
                      </a:endParaRPr>
                    </a:p>
                  </a:txBody>
                  <a:tcPr marL="34281" marR="34281" marT="34281" marB="342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mj-lt"/>
                          <a:cs typeface="Times New Roman" pitchFamily="18" charset="0"/>
                        </a:rPr>
                        <a:t> </a:t>
                      </a:r>
                      <a:endParaRPr kumimoji="0" lang="en-US" sz="1100" b="0" i="0" u="none" strike="noStrike" cap="none" normalizeH="0" baseline="0" dirty="0">
                        <a:ln>
                          <a:noFill/>
                        </a:ln>
                        <a:solidFill>
                          <a:schemeClr val="tx1"/>
                        </a:solidFill>
                        <a:effectLst/>
                        <a:latin typeface="+mj-lt"/>
                        <a:ea typeface="Calibri" pitchFamily="34" charset="0"/>
                        <a:cs typeface="Times New Roman" pitchFamily="18" charset="0"/>
                      </a:endParaRPr>
                    </a:p>
                  </a:txBody>
                  <a:tcPr marL="34281" marR="34281" marT="34281" marB="342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FF0000"/>
                          </a:solidFill>
                          <a:effectLst/>
                          <a:latin typeface="+mj-lt"/>
                          <a:cs typeface="Times New Roman" pitchFamily="18" charset="0"/>
                        </a:rPr>
                        <a:t>Closed system</a:t>
                      </a:r>
                      <a:r>
                        <a:rPr kumimoji="0" lang="en-US" sz="1100" b="0" i="0" u="none" strike="noStrike" cap="none" normalizeH="0" baseline="0" dirty="0">
                          <a:ln>
                            <a:noFill/>
                          </a:ln>
                          <a:solidFill>
                            <a:srgbClr val="000000"/>
                          </a:solidFill>
                          <a:effectLst/>
                          <a:latin typeface="+mj-lt"/>
                          <a:cs typeface="Times New Roman" pitchFamily="18" charset="0"/>
                        </a:rPr>
                        <a:t>; no potential for release to work area. No operator intervention. E.g. transfer of a liquid chemical from a tank to a vessel via closed pipe work.</a:t>
                      </a:r>
                      <a:endParaRPr kumimoji="0" lang="en-US" sz="1100" b="0" i="0" u="none" strike="noStrike" cap="none" normalizeH="0" baseline="0" dirty="0">
                        <a:ln>
                          <a:noFill/>
                        </a:ln>
                        <a:solidFill>
                          <a:schemeClr val="tx1"/>
                        </a:solidFill>
                        <a:effectLst/>
                        <a:latin typeface="+mj-lt"/>
                        <a:ea typeface="Calibri" pitchFamily="34" charset="0"/>
                        <a:cs typeface="Times New Roman" pitchFamily="18" charset="0"/>
                      </a:endParaRPr>
                    </a:p>
                  </a:txBody>
                  <a:tcPr marL="34281" marR="34281"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mj-lt"/>
                          <a:cs typeface="Times New Roman" pitchFamily="18" charset="0"/>
                        </a:rPr>
                        <a:t> </a:t>
                      </a:r>
                      <a:endParaRPr kumimoji="0" lang="en-US" sz="1100" b="0" i="0" u="none" strike="noStrike" cap="none" normalizeH="0" baseline="0">
                        <a:ln>
                          <a:noFill/>
                        </a:ln>
                        <a:solidFill>
                          <a:schemeClr val="tx1"/>
                        </a:solidFill>
                        <a:effectLst/>
                        <a:latin typeface="+mj-lt"/>
                        <a:ea typeface="Calibri" pitchFamily="34" charset="0"/>
                        <a:cs typeface="Times New Roman" pitchFamily="18" charset="0"/>
                      </a:endParaRPr>
                    </a:p>
                  </a:txBody>
                  <a:tcPr marL="34281" marR="34281"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 xmlns:a16="http://schemas.microsoft.com/office/drawing/2014/main" val="10001"/>
                  </a:ext>
                </a:extLst>
              </a:tr>
              <a:tr h="64938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mj-lt"/>
                          <a:cs typeface="Times New Roman" pitchFamily="18" charset="0"/>
                        </a:rPr>
                        <a:t>1</a:t>
                      </a:r>
                      <a:endParaRPr kumimoji="0" lang="en-US" sz="1100" b="0" i="0" u="none" strike="noStrike" cap="none" normalizeH="0" baseline="0">
                        <a:ln>
                          <a:noFill/>
                        </a:ln>
                        <a:solidFill>
                          <a:schemeClr val="tx1"/>
                        </a:solidFill>
                        <a:effectLst/>
                        <a:latin typeface="+mj-lt"/>
                        <a:ea typeface="Calibri" pitchFamily="34" charset="0"/>
                        <a:cs typeface="Times New Roman" pitchFamily="18" charset="0"/>
                      </a:endParaRPr>
                    </a:p>
                  </a:txBody>
                  <a:tcPr marL="34281" marR="34281"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mj-lt"/>
                          <a:cs typeface="Times New Roman" pitchFamily="18" charset="0"/>
                        </a:rPr>
                        <a:t>Low volumes </a:t>
                      </a:r>
                      <a:r>
                        <a:rPr kumimoji="0" lang="en-US" sz="1100" b="0" i="0" u="none" strike="noStrike" cap="none" normalizeH="0" baseline="0" dirty="0">
                          <a:ln>
                            <a:noFill/>
                          </a:ln>
                          <a:solidFill>
                            <a:srgbClr val="000000"/>
                          </a:solidFill>
                          <a:effectLst/>
                          <a:latin typeface="+mj-lt"/>
                          <a:cs typeface="Times New Roman" pitchFamily="18" charset="0"/>
                        </a:rPr>
                        <a:t>- &lt;1kg or liters</a:t>
                      </a:r>
                      <a:endParaRPr kumimoji="0" lang="en-US" sz="1100" b="0" i="0" u="none" strike="noStrike" cap="none" normalizeH="0" baseline="0" dirty="0">
                        <a:ln>
                          <a:noFill/>
                        </a:ln>
                        <a:solidFill>
                          <a:schemeClr val="tx1"/>
                        </a:solidFill>
                        <a:effectLst/>
                        <a:latin typeface="+mj-lt"/>
                        <a:ea typeface="Calibri" pitchFamily="34" charset="0"/>
                        <a:cs typeface="Times New Roman" pitchFamily="18" charset="0"/>
                      </a:endParaRPr>
                    </a:p>
                  </a:txBody>
                  <a:tcPr marL="34281" marR="34281"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mj-lt"/>
                          <a:cs typeface="Times New Roman" pitchFamily="18" charset="0"/>
                        </a:rPr>
                        <a:t>Low Dust </a:t>
                      </a:r>
                      <a:r>
                        <a:rPr kumimoji="0" lang="en-US" sz="1100" b="0" i="0" u="none" strike="noStrike" cap="none" normalizeH="0" baseline="0" dirty="0">
                          <a:ln>
                            <a:noFill/>
                          </a:ln>
                          <a:solidFill>
                            <a:srgbClr val="000000"/>
                          </a:solidFill>
                          <a:effectLst/>
                          <a:latin typeface="+mj-lt"/>
                          <a:cs typeface="Times New Roman" pitchFamily="18" charset="0"/>
                        </a:rPr>
                        <a:t>- Granules or pellets </a:t>
                      </a:r>
                      <a:endParaRPr kumimoji="0" lang="en-US" sz="1100" b="0" i="0" u="none" strike="noStrike" cap="none" normalizeH="0" baseline="0" dirty="0">
                        <a:ln>
                          <a:noFill/>
                        </a:ln>
                        <a:solidFill>
                          <a:schemeClr val="tx1"/>
                        </a:solidFill>
                        <a:effectLst/>
                        <a:latin typeface="+mj-lt"/>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mj-lt"/>
                          <a:cs typeface="Times New Roman" pitchFamily="18" charset="0"/>
                        </a:rPr>
                        <a:t>Low Volatility* </a:t>
                      </a:r>
                      <a:endParaRPr kumimoji="0" lang="en-US" sz="1100" b="0" i="0" u="none" strike="noStrike" cap="none" normalizeH="0" baseline="0" dirty="0">
                        <a:ln>
                          <a:noFill/>
                        </a:ln>
                        <a:solidFill>
                          <a:schemeClr val="tx1"/>
                        </a:solidFill>
                        <a:effectLst/>
                        <a:latin typeface="+mj-lt"/>
                        <a:cs typeface="Calibri" pitchFamily="34" charset="0"/>
                      </a:endParaRPr>
                    </a:p>
                  </a:txBody>
                  <a:tcPr marL="34281" marR="34281"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FF0000"/>
                          </a:solidFill>
                          <a:effectLst/>
                          <a:latin typeface="+mj-lt"/>
                          <a:cs typeface="Times New Roman" pitchFamily="18" charset="0"/>
                        </a:rPr>
                        <a:t>Primarily closed systems </a:t>
                      </a:r>
                      <a:r>
                        <a:rPr kumimoji="0" lang="en-US" sz="1100" b="0" i="0" u="none" strike="noStrike" cap="none" normalizeH="0" baseline="0" dirty="0">
                          <a:ln>
                            <a:noFill/>
                          </a:ln>
                          <a:solidFill>
                            <a:srgbClr val="000000"/>
                          </a:solidFill>
                          <a:effectLst/>
                          <a:latin typeface="+mj-lt"/>
                          <a:cs typeface="Times New Roman" pitchFamily="18" charset="0"/>
                        </a:rPr>
                        <a:t>where effective engineering controls are in place to control exposure at potential contact points. Minor operator intervention. E.g. Isolator, Drum Containment System (DEC), Stand alone Spilt Butterfly Valves system, Continuous Liner with Laminar Flow Booth.</a:t>
                      </a:r>
                      <a:endParaRPr kumimoji="0" lang="en-US" sz="1100" b="0" i="0" u="none" strike="noStrike" cap="none" normalizeH="0" baseline="0" dirty="0">
                        <a:ln>
                          <a:noFill/>
                        </a:ln>
                        <a:solidFill>
                          <a:schemeClr val="tx1"/>
                        </a:solidFill>
                        <a:effectLst/>
                        <a:latin typeface="+mj-lt"/>
                        <a:ea typeface="Calibri" pitchFamily="34" charset="0"/>
                        <a:cs typeface="Times New Roman" pitchFamily="18" charset="0"/>
                      </a:endParaRPr>
                    </a:p>
                  </a:txBody>
                  <a:tcPr marL="34281" marR="34281"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mj-lt"/>
                          <a:cs typeface="Times New Roman" pitchFamily="18" charset="0"/>
                        </a:rPr>
                        <a:t>Infrequent &amp; very short</a:t>
                      </a:r>
                      <a:endParaRPr kumimoji="0" lang="en-US" sz="1100" b="0" i="0" u="none" strike="noStrike" cap="none" normalizeH="0" baseline="0" dirty="0">
                        <a:ln>
                          <a:noFill/>
                        </a:ln>
                        <a:solidFill>
                          <a:schemeClr val="tx1"/>
                        </a:solidFill>
                        <a:effectLst/>
                        <a:latin typeface="+mj-lt"/>
                        <a:ea typeface="Calibri" pitchFamily="34" charset="0"/>
                        <a:cs typeface="Times New Roman" pitchFamily="18" charset="0"/>
                      </a:endParaRPr>
                    </a:p>
                  </a:txBody>
                  <a:tcPr marL="34281" marR="34281"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490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mj-lt"/>
                          <a:cs typeface="Times New Roman" pitchFamily="18" charset="0"/>
                        </a:rPr>
                        <a:t>2</a:t>
                      </a:r>
                      <a:endParaRPr kumimoji="0" lang="en-US" sz="1100" b="0" i="0" u="none" strike="noStrike" cap="none" normalizeH="0" baseline="0">
                        <a:ln>
                          <a:noFill/>
                        </a:ln>
                        <a:solidFill>
                          <a:schemeClr val="tx1"/>
                        </a:solidFill>
                        <a:effectLst/>
                        <a:latin typeface="+mj-lt"/>
                        <a:ea typeface="Calibri" pitchFamily="34" charset="0"/>
                        <a:cs typeface="Times New Roman" pitchFamily="18" charset="0"/>
                      </a:endParaRPr>
                    </a:p>
                  </a:txBody>
                  <a:tcPr marL="34281" marR="34281"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mj-lt"/>
                          <a:cs typeface="Times New Roman" pitchFamily="18" charset="0"/>
                        </a:rPr>
                        <a:t>Small volumes</a:t>
                      </a:r>
                      <a:endParaRPr kumimoji="0" lang="en-US" sz="1100" b="0" i="0" u="none" strike="noStrike" cap="none" normalizeH="0" baseline="0">
                        <a:ln>
                          <a:noFill/>
                        </a:ln>
                        <a:solidFill>
                          <a:schemeClr val="tx1"/>
                        </a:solidFill>
                        <a:effectLst/>
                        <a:latin typeface="+mj-lt"/>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mj-lt"/>
                          <a:cs typeface="Times New Roman" pitchFamily="18" charset="0"/>
                        </a:rPr>
                        <a:t>1 to 20 kg or litres</a:t>
                      </a:r>
                      <a:endParaRPr kumimoji="0" lang="en-US" sz="1100" b="0" i="0" u="none" strike="noStrike" cap="none" normalizeH="0" baseline="0">
                        <a:ln>
                          <a:noFill/>
                        </a:ln>
                        <a:solidFill>
                          <a:schemeClr val="tx1"/>
                        </a:solidFill>
                        <a:effectLst/>
                        <a:latin typeface="+mj-lt"/>
                        <a:cs typeface="Calibri"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mj-lt"/>
                          <a:cs typeface="Times New Roman" pitchFamily="18" charset="0"/>
                        </a:rPr>
                        <a:t> </a:t>
                      </a:r>
                      <a:endParaRPr kumimoji="0" lang="en-US" sz="1100" b="0" i="0" u="none" strike="noStrike" cap="none" normalizeH="0" baseline="0">
                        <a:ln>
                          <a:noFill/>
                        </a:ln>
                        <a:solidFill>
                          <a:schemeClr val="tx1"/>
                        </a:solidFill>
                        <a:effectLst/>
                        <a:latin typeface="+mj-lt"/>
                        <a:cs typeface="Calibri" pitchFamily="34" charset="0"/>
                      </a:endParaRPr>
                    </a:p>
                  </a:txBody>
                  <a:tcPr marL="34281" marR="34281"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mj-lt"/>
                          <a:cs typeface="Times New Roman" pitchFamily="18" charset="0"/>
                        </a:rPr>
                        <a:t>Medium Dustiness </a:t>
                      </a:r>
                      <a:r>
                        <a:rPr kumimoji="0" lang="en-US" sz="1100" b="0" i="0" u="none" strike="noStrike" cap="none" normalizeH="0" baseline="0">
                          <a:ln>
                            <a:noFill/>
                          </a:ln>
                          <a:solidFill>
                            <a:srgbClr val="000000"/>
                          </a:solidFill>
                          <a:effectLst/>
                          <a:latin typeface="+mj-lt"/>
                          <a:cs typeface="Times New Roman" pitchFamily="18" charset="0"/>
                        </a:rPr>
                        <a:t>- Crystalline granular</a:t>
                      </a:r>
                      <a:endParaRPr kumimoji="0" lang="en-US" sz="1100" b="0" i="0" u="none" strike="noStrike" cap="none" normalizeH="0" baseline="0">
                        <a:ln>
                          <a:noFill/>
                        </a:ln>
                        <a:solidFill>
                          <a:schemeClr val="tx1"/>
                        </a:solidFill>
                        <a:effectLst/>
                        <a:latin typeface="+mj-lt"/>
                        <a:ea typeface="Calibri" pitchFamily="34" charset="0"/>
                        <a:cs typeface="Times New Roman" pitchFamily="18" charset="0"/>
                      </a:endParaRPr>
                    </a:p>
                  </a:txBody>
                  <a:tcPr marL="34281" marR="34281"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FF0000"/>
                          </a:solidFill>
                          <a:effectLst/>
                          <a:latin typeface="+mj-lt"/>
                          <a:cs typeface="Times New Roman" pitchFamily="18" charset="0"/>
                        </a:rPr>
                        <a:t>Open system</a:t>
                      </a:r>
                      <a:r>
                        <a:rPr kumimoji="0" lang="en-US" sz="1100" b="0" i="0" u="none" strike="noStrike" cap="none" normalizeH="0" baseline="0" dirty="0">
                          <a:ln>
                            <a:noFill/>
                          </a:ln>
                          <a:solidFill>
                            <a:srgbClr val="000000"/>
                          </a:solidFill>
                          <a:effectLst/>
                          <a:latin typeface="+mj-lt"/>
                          <a:cs typeface="Times New Roman" pitchFamily="18" charset="0"/>
                        </a:rPr>
                        <a:t>; engineering controls in place to contain/remove airborne chemical agent to reduce the operator exposure. Minor operator intervention. E.g.  Standard Continuous Liner, Laminar Flow Booth with </a:t>
                      </a:r>
                      <a:r>
                        <a:rPr kumimoji="0" lang="en-US" sz="1100" b="0" i="0" u="none" strike="noStrike" cap="none" normalizeH="0" baseline="0" dirty="0" smtClean="0">
                          <a:ln>
                            <a:noFill/>
                          </a:ln>
                          <a:solidFill>
                            <a:srgbClr val="000000"/>
                          </a:solidFill>
                          <a:effectLst/>
                          <a:latin typeface="+mj-lt"/>
                          <a:cs typeface="Times New Roman" pitchFamily="18" charset="0"/>
                        </a:rPr>
                        <a:t>guards</a:t>
                      </a:r>
                      <a:endParaRPr kumimoji="0" lang="en-US" sz="1100" b="0" i="0" u="none" strike="noStrike" cap="none" normalizeH="0" baseline="0" dirty="0">
                        <a:ln>
                          <a:noFill/>
                        </a:ln>
                        <a:solidFill>
                          <a:schemeClr val="tx1"/>
                        </a:solidFill>
                        <a:effectLst/>
                        <a:latin typeface="+mj-lt"/>
                        <a:ea typeface="Calibri" pitchFamily="34" charset="0"/>
                        <a:cs typeface="Times New Roman" pitchFamily="18" charset="0"/>
                      </a:endParaRPr>
                    </a:p>
                  </a:txBody>
                  <a:tcPr marL="34281" marR="34281"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mj-lt"/>
                          <a:cs typeface="Times New Roman" pitchFamily="18" charset="0"/>
                        </a:rPr>
                        <a:t>Infrequent &amp; short</a:t>
                      </a:r>
                      <a:endParaRPr kumimoji="0" lang="en-US" sz="1100" b="0" i="0" u="none" strike="noStrike" cap="none" normalizeH="0" baseline="0" dirty="0">
                        <a:ln>
                          <a:noFill/>
                        </a:ln>
                        <a:solidFill>
                          <a:schemeClr val="tx1"/>
                        </a:solidFill>
                        <a:effectLst/>
                        <a:latin typeface="+mj-lt"/>
                        <a:ea typeface="Calibri" pitchFamily="34" charset="0"/>
                        <a:cs typeface="Times New Roman" pitchFamily="18" charset="0"/>
                      </a:endParaRPr>
                    </a:p>
                  </a:txBody>
                  <a:tcPr marL="34281" marR="34281"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6490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mj-lt"/>
                          <a:cs typeface="Times New Roman" pitchFamily="18" charset="0"/>
                        </a:rPr>
                        <a:t>3</a:t>
                      </a:r>
                      <a:endParaRPr kumimoji="0" lang="en-US" sz="1100" b="0" i="0" u="none" strike="noStrike" cap="none" normalizeH="0" baseline="0">
                        <a:ln>
                          <a:noFill/>
                        </a:ln>
                        <a:solidFill>
                          <a:schemeClr val="tx1"/>
                        </a:solidFill>
                        <a:effectLst/>
                        <a:latin typeface="+mj-lt"/>
                        <a:ea typeface="Calibri" pitchFamily="34" charset="0"/>
                        <a:cs typeface="Times New Roman" pitchFamily="18" charset="0"/>
                      </a:endParaRPr>
                    </a:p>
                  </a:txBody>
                  <a:tcPr marL="34281" marR="34281"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mj-lt"/>
                          <a:cs typeface="Times New Roman" pitchFamily="18" charset="0"/>
                        </a:rPr>
                        <a:t>Medium volumes</a:t>
                      </a:r>
                      <a:endParaRPr kumimoji="0" lang="en-US" sz="1100" b="0" i="0" u="none" strike="noStrike" cap="none" normalizeH="0" baseline="0" dirty="0">
                        <a:ln>
                          <a:noFill/>
                        </a:ln>
                        <a:solidFill>
                          <a:schemeClr val="tx1"/>
                        </a:solidFill>
                        <a:effectLst/>
                        <a:latin typeface="+mj-lt"/>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Times New Roman" pitchFamily="18" charset="0"/>
                        </a:rPr>
                        <a:t>20-150 kg or liters</a:t>
                      </a:r>
                      <a:endParaRPr kumimoji="0" lang="en-US" sz="1100" b="0" i="0" u="none" strike="noStrike" cap="none" normalizeH="0" baseline="0" dirty="0">
                        <a:ln>
                          <a:noFill/>
                        </a:ln>
                        <a:solidFill>
                          <a:schemeClr val="tx1"/>
                        </a:solidFill>
                        <a:effectLst/>
                        <a:latin typeface="+mj-lt"/>
                        <a:cs typeface="Calibri" pitchFamily="34" charset="0"/>
                      </a:endParaRPr>
                    </a:p>
                  </a:txBody>
                  <a:tcPr marL="34281" marR="34281"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mj-lt"/>
                          <a:cs typeface="Times New Roman" pitchFamily="18" charset="0"/>
                        </a:rPr>
                        <a:t>High Dust </a:t>
                      </a:r>
                      <a:r>
                        <a:rPr kumimoji="0" lang="en-US" sz="1100" b="0" i="0" u="none" strike="noStrike" cap="none" normalizeH="0" baseline="0" dirty="0">
                          <a:ln>
                            <a:noFill/>
                          </a:ln>
                          <a:solidFill>
                            <a:srgbClr val="000000"/>
                          </a:solidFill>
                          <a:effectLst/>
                          <a:latin typeface="+mj-lt"/>
                          <a:cs typeface="Times New Roman" pitchFamily="18" charset="0"/>
                        </a:rPr>
                        <a:t>– Fine Light Powders</a:t>
                      </a:r>
                      <a:endParaRPr kumimoji="0" lang="en-US" sz="1100" b="0" i="0" u="none" strike="noStrike" cap="none" normalizeH="0" baseline="0" dirty="0">
                        <a:ln>
                          <a:noFill/>
                        </a:ln>
                        <a:solidFill>
                          <a:schemeClr val="tx1"/>
                        </a:solidFill>
                        <a:effectLst/>
                        <a:latin typeface="+mj-lt"/>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mj-lt"/>
                          <a:cs typeface="Times New Roman" pitchFamily="18" charset="0"/>
                        </a:rPr>
                        <a:t>Medium Volatility* </a:t>
                      </a:r>
                      <a:endParaRPr kumimoji="0" lang="en-US" sz="1100" b="0" i="0" u="none" strike="noStrike" cap="none" normalizeH="0" baseline="0" dirty="0">
                        <a:ln>
                          <a:noFill/>
                        </a:ln>
                        <a:solidFill>
                          <a:schemeClr val="tx1"/>
                        </a:solidFill>
                        <a:effectLst/>
                        <a:latin typeface="+mj-lt"/>
                        <a:cs typeface="Calibri"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Times New Roman" pitchFamily="18" charset="0"/>
                        </a:rPr>
                        <a:t> </a:t>
                      </a:r>
                      <a:endParaRPr kumimoji="0" lang="en-US" sz="1100" b="0" i="0" u="none" strike="noStrike" cap="none" normalizeH="0" baseline="0" dirty="0">
                        <a:ln>
                          <a:noFill/>
                        </a:ln>
                        <a:solidFill>
                          <a:schemeClr val="tx1"/>
                        </a:solidFill>
                        <a:effectLst/>
                        <a:latin typeface="+mj-lt"/>
                        <a:cs typeface="Calibri" pitchFamily="34" charset="0"/>
                      </a:endParaRPr>
                    </a:p>
                  </a:txBody>
                  <a:tcPr marL="34281" marR="34281"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FF0000"/>
                          </a:solidFill>
                          <a:effectLst/>
                          <a:latin typeface="+mj-lt"/>
                          <a:cs typeface="Times New Roman" pitchFamily="18" charset="0"/>
                        </a:rPr>
                        <a:t>Combination open and closed system</a:t>
                      </a:r>
                      <a:r>
                        <a:rPr kumimoji="0" lang="en-US" sz="1100" b="0" i="0" u="none" strike="noStrike" cap="none" normalizeH="0" baseline="0" dirty="0">
                          <a:ln>
                            <a:noFill/>
                          </a:ln>
                          <a:solidFill>
                            <a:srgbClr val="000000"/>
                          </a:solidFill>
                          <a:effectLst/>
                          <a:latin typeface="+mj-lt"/>
                          <a:cs typeface="Times New Roman" pitchFamily="18" charset="0"/>
                        </a:rPr>
                        <a:t>; a combination of engineering and administrative controls in place to control exposure. Moderate operator intervention. E.g. Standard Laminar Flow Booth, Local Exhaust Ventilation.</a:t>
                      </a:r>
                      <a:endParaRPr kumimoji="0" lang="en-US" sz="1100" b="0" i="0" u="none" strike="noStrike" cap="none" normalizeH="0" baseline="0" dirty="0">
                        <a:ln>
                          <a:noFill/>
                        </a:ln>
                        <a:solidFill>
                          <a:schemeClr val="tx1"/>
                        </a:solidFill>
                        <a:effectLst/>
                        <a:latin typeface="+mj-lt"/>
                        <a:ea typeface="Calibri" pitchFamily="34" charset="0"/>
                        <a:cs typeface="Times New Roman" pitchFamily="18" charset="0"/>
                      </a:endParaRPr>
                    </a:p>
                  </a:txBody>
                  <a:tcPr marL="34281" marR="34281"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mj-lt"/>
                          <a:cs typeface="Times New Roman" pitchFamily="18" charset="0"/>
                        </a:rPr>
                        <a:t>Frequent &amp; Short</a:t>
                      </a:r>
                      <a:endParaRPr kumimoji="0" lang="en-US" sz="1100" b="0" i="0" u="none" strike="noStrike" cap="none" normalizeH="0" baseline="0" dirty="0">
                        <a:ln>
                          <a:noFill/>
                        </a:ln>
                        <a:solidFill>
                          <a:schemeClr val="tx1"/>
                        </a:solidFill>
                        <a:effectLst/>
                        <a:latin typeface="+mj-lt"/>
                        <a:ea typeface="Calibri" pitchFamily="34" charset="0"/>
                        <a:cs typeface="Times New Roman" pitchFamily="18" charset="0"/>
                      </a:endParaRPr>
                    </a:p>
                  </a:txBody>
                  <a:tcPr marL="34281" marR="34281"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54387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mj-lt"/>
                          <a:cs typeface="Times New Roman" pitchFamily="18" charset="0"/>
                        </a:rPr>
                        <a:t>4</a:t>
                      </a:r>
                      <a:endParaRPr kumimoji="0" lang="en-US" sz="1100" b="0" i="0" u="none" strike="noStrike" cap="none" normalizeH="0" baseline="0">
                        <a:ln>
                          <a:noFill/>
                        </a:ln>
                        <a:solidFill>
                          <a:schemeClr val="tx1"/>
                        </a:solidFill>
                        <a:effectLst/>
                        <a:latin typeface="+mj-lt"/>
                        <a:ea typeface="Calibri" pitchFamily="34" charset="0"/>
                        <a:cs typeface="Times New Roman" pitchFamily="18" charset="0"/>
                      </a:endParaRPr>
                    </a:p>
                  </a:txBody>
                  <a:tcPr marL="34281" marR="34281"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mj-lt"/>
                          <a:cs typeface="Times New Roman" pitchFamily="18" charset="0"/>
                        </a:rPr>
                        <a:t>Large volumes</a:t>
                      </a:r>
                      <a:endParaRPr kumimoji="0" lang="en-US" sz="1100" b="0" i="0" u="none" strike="noStrike" cap="none" normalizeH="0" baseline="0" dirty="0">
                        <a:ln>
                          <a:noFill/>
                        </a:ln>
                        <a:solidFill>
                          <a:schemeClr val="tx1"/>
                        </a:solidFill>
                        <a:effectLst/>
                        <a:latin typeface="+mj-lt"/>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Times New Roman" pitchFamily="18" charset="0"/>
                        </a:rPr>
                        <a:t>150-500 kg or liters</a:t>
                      </a:r>
                      <a:endParaRPr kumimoji="0" lang="en-US" sz="1100" b="0" i="0" u="none" strike="noStrike" cap="none" normalizeH="0" baseline="0" dirty="0">
                        <a:ln>
                          <a:noFill/>
                        </a:ln>
                        <a:solidFill>
                          <a:schemeClr val="tx1"/>
                        </a:solidFill>
                        <a:effectLst/>
                        <a:latin typeface="+mj-lt"/>
                        <a:cs typeface="Calibri" pitchFamily="34" charset="0"/>
                      </a:endParaRPr>
                    </a:p>
                  </a:txBody>
                  <a:tcPr marL="34281" marR="34281"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mj-lt"/>
                          <a:cs typeface="Times New Roman" pitchFamily="18" charset="0"/>
                        </a:rPr>
                        <a:t>Persistent Dustiness - </a:t>
                      </a:r>
                      <a:r>
                        <a:rPr kumimoji="0" lang="en-US" sz="1100" b="0" i="0" u="none" strike="noStrike" cap="none" normalizeH="0" baseline="0">
                          <a:ln>
                            <a:noFill/>
                          </a:ln>
                          <a:solidFill>
                            <a:srgbClr val="000000"/>
                          </a:solidFill>
                          <a:effectLst/>
                          <a:latin typeface="+mj-lt"/>
                          <a:cs typeface="Times New Roman" pitchFamily="18" charset="0"/>
                        </a:rPr>
                        <a:t>Very fine powders, micronised API</a:t>
                      </a:r>
                      <a:endParaRPr kumimoji="0" lang="en-US" sz="1100" b="0" i="0" u="none" strike="noStrike" cap="none" normalizeH="0" baseline="0">
                        <a:ln>
                          <a:noFill/>
                        </a:ln>
                        <a:solidFill>
                          <a:schemeClr val="tx1"/>
                        </a:solidFill>
                        <a:effectLst/>
                        <a:latin typeface="+mj-lt"/>
                        <a:ea typeface="Calibri" pitchFamily="34" charset="0"/>
                        <a:cs typeface="Times New Roman" pitchFamily="18" charset="0"/>
                      </a:endParaRPr>
                    </a:p>
                  </a:txBody>
                  <a:tcPr marL="34281" marR="34281"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FF0000"/>
                          </a:solidFill>
                          <a:effectLst/>
                          <a:latin typeface="+mj-lt"/>
                          <a:cs typeface="Times New Roman" pitchFamily="18" charset="0"/>
                        </a:rPr>
                        <a:t>Open system</a:t>
                      </a:r>
                      <a:r>
                        <a:rPr kumimoji="0" lang="en-US" sz="1100" b="0" i="0" u="none" strike="noStrike" cap="none" normalizeH="0" baseline="0" dirty="0">
                          <a:ln>
                            <a:noFill/>
                          </a:ln>
                          <a:solidFill>
                            <a:srgbClr val="000000"/>
                          </a:solidFill>
                          <a:effectLst/>
                          <a:latin typeface="+mj-lt"/>
                          <a:cs typeface="Times New Roman" pitchFamily="18" charset="0"/>
                        </a:rPr>
                        <a:t>; ineffective or no engineering controls in place. Major operator intervention. </a:t>
                      </a:r>
                      <a:endParaRPr kumimoji="0" lang="en-US" sz="1100" b="0" i="0" u="none" strike="noStrike" cap="none" normalizeH="0" baseline="0" dirty="0">
                        <a:ln>
                          <a:noFill/>
                        </a:ln>
                        <a:solidFill>
                          <a:schemeClr val="tx1"/>
                        </a:solidFill>
                        <a:effectLst/>
                        <a:latin typeface="+mj-lt"/>
                        <a:ea typeface="Calibri" pitchFamily="34" charset="0"/>
                        <a:cs typeface="Times New Roman" pitchFamily="18" charset="0"/>
                      </a:endParaRPr>
                    </a:p>
                  </a:txBody>
                  <a:tcPr marL="34281" marR="34281"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mj-lt"/>
                          <a:cs typeface="Times New Roman" pitchFamily="18" charset="0"/>
                        </a:rPr>
                        <a:t>Frequent &amp; Medium</a:t>
                      </a:r>
                      <a:endParaRPr kumimoji="0" lang="en-US" sz="1100" b="0" i="0" u="none" strike="noStrike" cap="none" normalizeH="0" baseline="0" dirty="0">
                        <a:ln>
                          <a:noFill/>
                        </a:ln>
                        <a:solidFill>
                          <a:schemeClr val="tx1"/>
                        </a:solidFill>
                        <a:effectLst/>
                        <a:latin typeface="+mj-lt"/>
                        <a:ea typeface="Calibri" pitchFamily="34" charset="0"/>
                        <a:cs typeface="Times New Roman" pitchFamily="18" charset="0"/>
                      </a:endParaRPr>
                    </a:p>
                  </a:txBody>
                  <a:tcPr marL="34281" marR="34281"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83507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mj-lt"/>
                          <a:cs typeface="Times New Roman" pitchFamily="18" charset="0"/>
                        </a:rPr>
                        <a:t>5</a:t>
                      </a:r>
                      <a:endParaRPr kumimoji="0" lang="en-US" sz="1100" b="0" i="0" u="none" strike="noStrike" cap="none" normalizeH="0" baseline="0">
                        <a:ln>
                          <a:noFill/>
                        </a:ln>
                        <a:solidFill>
                          <a:schemeClr val="tx1"/>
                        </a:solidFill>
                        <a:effectLst/>
                        <a:latin typeface="+mj-lt"/>
                        <a:ea typeface="Calibri" pitchFamily="34" charset="0"/>
                        <a:cs typeface="Times New Roman" pitchFamily="18" charset="0"/>
                      </a:endParaRPr>
                    </a:p>
                  </a:txBody>
                  <a:tcPr marL="34281" marR="34281"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mj-lt"/>
                          <a:cs typeface="Times New Roman" pitchFamily="18" charset="0"/>
                        </a:rPr>
                        <a:t>Bulk volumes</a:t>
                      </a:r>
                      <a:endParaRPr kumimoji="0" lang="en-US" sz="1100" b="0" i="0" u="none" strike="noStrike" cap="none" normalizeH="0" baseline="0" dirty="0">
                        <a:ln>
                          <a:noFill/>
                        </a:ln>
                        <a:solidFill>
                          <a:schemeClr val="tx1"/>
                        </a:solidFill>
                        <a:effectLst/>
                        <a:latin typeface="+mj-lt"/>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Times New Roman" pitchFamily="18" charset="0"/>
                        </a:rPr>
                        <a:t>&gt; 500 kg or liters</a:t>
                      </a:r>
                      <a:endParaRPr kumimoji="0" lang="en-US" sz="1100" b="0" i="0" u="none" strike="noStrike" cap="none" normalizeH="0" baseline="0" dirty="0">
                        <a:ln>
                          <a:noFill/>
                        </a:ln>
                        <a:solidFill>
                          <a:schemeClr val="tx1"/>
                        </a:solidFill>
                        <a:effectLst/>
                        <a:latin typeface="+mj-lt"/>
                        <a:cs typeface="Calibri" pitchFamily="34" charset="0"/>
                      </a:endParaRPr>
                    </a:p>
                  </a:txBody>
                  <a:tcPr marL="34281" marR="34281"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mj-lt"/>
                          <a:cs typeface="Times New Roman" pitchFamily="18" charset="0"/>
                        </a:rPr>
                        <a:t>Penetrating Dustiness </a:t>
                      </a:r>
                      <a:r>
                        <a:rPr kumimoji="0" lang="en-US" sz="1100" b="0" i="0" u="none" strike="noStrike" cap="none" normalizeH="0" baseline="0" dirty="0">
                          <a:ln>
                            <a:noFill/>
                          </a:ln>
                          <a:solidFill>
                            <a:srgbClr val="000000"/>
                          </a:solidFill>
                          <a:effectLst/>
                          <a:latin typeface="+mj-lt"/>
                          <a:cs typeface="Times New Roman" pitchFamily="18" charset="0"/>
                        </a:rPr>
                        <a:t>- Very Fine Dusts, Fine Micronized &amp; Nanoparticles </a:t>
                      </a:r>
                      <a:endParaRPr kumimoji="0" lang="en-US" sz="1100" b="0" i="0" u="none" strike="noStrike" cap="none" normalizeH="0" baseline="0" dirty="0">
                        <a:ln>
                          <a:noFill/>
                        </a:ln>
                        <a:solidFill>
                          <a:schemeClr val="tx1"/>
                        </a:solidFill>
                        <a:effectLst/>
                        <a:latin typeface="+mj-lt"/>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mj-lt"/>
                          <a:cs typeface="Times New Roman" pitchFamily="18" charset="0"/>
                        </a:rPr>
                        <a:t>High Volatility* </a:t>
                      </a:r>
                      <a:r>
                        <a:rPr kumimoji="0" lang="en-US" sz="1100" b="0" i="0" u="none" strike="noStrike" cap="none" normalizeH="0" baseline="0" dirty="0">
                          <a:ln>
                            <a:noFill/>
                          </a:ln>
                          <a:solidFill>
                            <a:srgbClr val="000000"/>
                          </a:solidFill>
                          <a:effectLst/>
                          <a:latin typeface="+mj-lt"/>
                          <a:cs typeface="Times New Roman" pitchFamily="18" charset="0"/>
                        </a:rPr>
                        <a:t> </a:t>
                      </a:r>
                      <a:endParaRPr kumimoji="0" lang="en-US" sz="1100" b="0" i="0" u="none" strike="noStrike" cap="none" normalizeH="0" baseline="0" dirty="0">
                        <a:ln>
                          <a:noFill/>
                        </a:ln>
                        <a:solidFill>
                          <a:schemeClr val="tx1"/>
                        </a:solidFill>
                        <a:effectLst/>
                        <a:latin typeface="+mj-lt"/>
                        <a:cs typeface="Calibri" pitchFamily="34" charset="0"/>
                      </a:endParaRPr>
                    </a:p>
                  </a:txBody>
                  <a:tcPr marL="34281" marR="34281"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FF0000"/>
                          </a:solidFill>
                          <a:effectLst/>
                          <a:latin typeface="+mj-lt"/>
                          <a:cs typeface="Times New Roman" pitchFamily="18" charset="0"/>
                        </a:rPr>
                        <a:t>Open system; no programme in place to minimize worker exposures</a:t>
                      </a:r>
                      <a:r>
                        <a:rPr kumimoji="0" lang="en-US" sz="1100" b="0" i="0" u="none" strike="noStrike" cap="none" normalizeH="0" baseline="0" dirty="0">
                          <a:ln>
                            <a:noFill/>
                          </a:ln>
                          <a:solidFill>
                            <a:srgbClr val="000000"/>
                          </a:solidFill>
                          <a:effectLst/>
                          <a:latin typeface="+mj-lt"/>
                          <a:cs typeface="Times New Roman" pitchFamily="18" charset="0"/>
                        </a:rPr>
                        <a:t>; visual airborne contaminants, odors or sensory response indicate potential exposure exists. Major operator intervention</a:t>
                      </a:r>
                      <a:endParaRPr kumimoji="0" lang="en-US" sz="1100" b="0" i="0" u="none" strike="noStrike" cap="none" normalizeH="0" baseline="0" dirty="0">
                        <a:ln>
                          <a:noFill/>
                        </a:ln>
                        <a:solidFill>
                          <a:schemeClr val="tx1"/>
                        </a:solidFill>
                        <a:effectLst/>
                        <a:latin typeface="+mj-lt"/>
                        <a:ea typeface="Calibri" pitchFamily="34" charset="0"/>
                        <a:cs typeface="Times New Roman" pitchFamily="18" charset="0"/>
                      </a:endParaRPr>
                    </a:p>
                  </a:txBody>
                  <a:tcPr marL="34281" marR="34281"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mj-lt"/>
                          <a:cs typeface="Times New Roman" pitchFamily="18" charset="0"/>
                        </a:rPr>
                        <a:t>Always present</a:t>
                      </a:r>
                      <a:endParaRPr kumimoji="0" lang="en-US" sz="1100" b="0" i="0" u="none" strike="noStrike" cap="none" normalizeH="0" baseline="0" dirty="0">
                        <a:ln>
                          <a:noFill/>
                        </a:ln>
                        <a:solidFill>
                          <a:schemeClr val="tx1"/>
                        </a:solidFill>
                        <a:effectLst/>
                        <a:latin typeface="+mj-lt"/>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Times New Roman" pitchFamily="18" charset="0"/>
                        </a:rPr>
                        <a:t> </a:t>
                      </a:r>
                      <a:endParaRPr kumimoji="0" lang="en-US" sz="1100" b="0" i="0" u="none" strike="noStrike" cap="none" normalizeH="0" baseline="0" dirty="0">
                        <a:ln>
                          <a:noFill/>
                        </a:ln>
                        <a:solidFill>
                          <a:schemeClr val="tx1"/>
                        </a:solidFill>
                        <a:effectLst/>
                        <a:latin typeface="+mj-lt"/>
                        <a:cs typeface="Calibri"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j-lt"/>
                          <a:cs typeface="Times New Roman" pitchFamily="18" charset="0"/>
                        </a:rPr>
                        <a:t> </a:t>
                      </a:r>
                      <a:endParaRPr kumimoji="0" lang="en-US" sz="1100" b="0" i="0" u="none" strike="noStrike" cap="none" normalizeH="0" baseline="0" dirty="0">
                        <a:ln>
                          <a:noFill/>
                        </a:ln>
                        <a:solidFill>
                          <a:schemeClr val="tx1"/>
                        </a:solidFill>
                        <a:effectLst/>
                        <a:latin typeface="+mj-lt"/>
                        <a:cs typeface="Calibri" pitchFamily="34" charset="0"/>
                      </a:endParaRPr>
                    </a:p>
                  </a:txBody>
                  <a:tcPr marL="34281" marR="34281"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6"/>
                  </a:ext>
                </a:extLst>
              </a:tr>
            </a:tbl>
          </a:graphicData>
        </a:graphic>
      </p:graphicFrame>
      <p:sp>
        <p:nvSpPr>
          <p:cNvPr id="6" name="Rectangle 5">
            <a:extLst>
              <a:ext uri="{FF2B5EF4-FFF2-40B4-BE49-F238E27FC236}">
                <a16:creationId xmlns="" xmlns:a16="http://schemas.microsoft.com/office/drawing/2014/main" id="{4F12DA1F-5D66-4DBF-9B42-EC0932ADFB86}"/>
              </a:ext>
            </a:extLst>
          </p:cNvPr>
          <p:cNvSpPr>
            <a:spLocks noChangeArrowheads="1"/>
          </p:cNvSpPr>
          <p:nvPr/>
        </p:nvSpPr>
        <p:spPr bwMode="auto">
          <a:xfrm>
            <a:off x="838199" y="1246272"/>
            <a:ext cx="9948863" cy="584775"/>
          </a:xfrm>
          <a:prstGeom prst="rect">
            <a:avLst/>
          </a:prstGeom>
          <a:noFill/>
          <a:ln w="9525">
            <a:noFill/>
            <a:miter lim="800000"/>
            <a:headEnd/>
            <a:tailEnd/>
          </a:ln>
        </p:spPr>
        <p:txBody>
          <a:bodyPr wrap="square">
            <a:spAutoFit/>
          </a:bodyPr>
          <a:lstStyle/>
          <a:p>
            <a:r>
              <a:rPr lang="en-US" sz="1600" b="1" dirty="0">
                <a:latin typeface="+mj-lt"/>
              </a:rPr>
              <a:t>Exposure</a:t>
            </a:r>
            <a:r>
              <a:rPr lang="en-US" sz="1600" dirty="0">
                <a:latin typeface="+mj-lt"/>
              </a:rPr>
              <a:t> based parameters are multiplied to give an overall </a:t>
            </a:r>
            <a:r>
              <a:rPr lang="en-US" sz="1600" b="1" dirty="0">
                <a:latin typeface="+mj-lt"/>
              </a:rPr>
              <a:t>EXPOSURE</a:t>
            </a:r>
            <a:r>
              <a:rPr lang="en-US" sz="1600" dirty="0">
                <a:latin typeface="+mj-lt"/>
              </a:rPr>
              <a:t> score …..</a:t>
            </a:r>
            <a:br>
              <a:rPr lang="en-US" sz="1600" dirty="0">
                <a:latin typeface="+mj-lt"/>
              </a:rPr>
            </a:br>
            <a:r>
              <a:rPr lang="en-US" sz="1600" dirty="0">
                <a:latin typeface="+mj-lt"/>
              </a:rPr>
              <a:t>volume, dustiness/volatility , existing controls with operator impact, frequency/duration</a:t>
            </a:r>
          </a:p>
        </p:txBody>
      </p:sp>
      <p:sp>
        <p:nvSpPr>
          <p:cNvPr id="7" name="Rectangle 6"/>
          <p:cNvSpPr/>
          <p:nvPr/>
        </p:nvSpPr>
        <p:spPr>
          <a:xfrm>
            <a:off x="4251552" y="6462281"/>
            <a:ext cx="3688895" cy="369332"/>
          </a:xfrm>
          <a:prstGeom prst="rect">
            <a:avLst/>
          </a:prstGeom>
        </p:spPr>
        <p:txBody>
          <a:bodyPr wrap="none">
            <a:spAutoFit/>
          </a:bodyPr>
          <a:lstStyle/>
          <a:p>
            <a:pPr>
              <a:defRPr/>
            </a:pPr>
            <a:r>
              <a:rPr lang="en-US" dirty="0"/>
              <a:t>Exposure Based Parameters  (Table 1)</a:t>
            </a:r>
          </a:p>
        </p:txBody>
      </p:sp>
      <p:sp>
        <p:nvSpPr>
          <p:cNvPr id="8" name="Left Arrow 7"/>
          <p:cNvSpPr/>
          <p:nvPr/>
        </p:nvSpPr>
        <p:spPr>
          <a:xfrm>
            <a:off x="9415462" y="-1"/>
            <a:ext cx="2743200" cy="100012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Qualitative Risk Assessment</a:t>
            </a:r>
            <a:endParaRPr lang="en-US" b="1" dirty="0"/>
          </a:p>
        </p:txBody>
      </p:sp>
    </p:spTree>
    <p:extLst>
      <p:ext uri="{BB962C8B-B14F-4D97-AF65-F5344CB8AC3E}">
        <p14:creationId xmlns:p14="http://schemas.microsoft.com/office/powerpoint/2010/main" val="609545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297554" y="1484444"/>
            <a:ext cx="7419234" cy="3130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smtClean="0"/>
              <a:t>Exposure Score Ranking (Table 2) &amp; Risk Rating (Table 3)</a:t>
            </a:r>
          </a:p>
          <a:p>
            <a:pPr>
              <a:defRPr/>
            </a:pPr>
            <a:endParaRPr lang="en-US" dirty="0" smtClean="0"/>
          </a:p>
          <a:p>
            <a:pPr marL="0" indent="0">
              <a:buNone/>
              <a:defRPr/>
            </a:pPr>
            <a:endParaRPr lang="en-US" dirty="0"/>
          </a:p>
        </p:txBody>
      </p:sp>
      <p:sp>
        <p:nvSpPr>
          <p:cNvPr id="5" name="Title 1"/>
          <p:cNvSpPr>
            <a:spLocks noGrp="1"/>
          </p:cNvSpPr>
          <p:nvPr>
            <p:ph type="title"/>
          </p:nvPr>
        </p:nvSpPr>
        <p:spPr>
          <a:xfrm>
            <a:off x="0" y="253548"/>
            <a:ext cx="10126409" cy="605303"/>
          </a:xfrm>
        </p:spPr>
        <p:txBody>
          <a:bodyPr>
            <a:noAutofit/>
          </a:bodyPr>
          <a:lstStyle/>
          <a:p>
            <a:pPr eaLnBrk="1" hangingPunct="1"/>
            <a:r>
              <a:rPr lang="en-US" sz="3600" b="1" dirty="0">
                <a:solidFill>
                  <a:schemeClr val="accent2"/>
                </a:solidFill>
              </a:rPr>
              <a:t>Establishment of </a:t>
            </a:r>
            <a:r>
              <a:rPr lang="en-US" sz="3600" b="1" dirty="0" smtClean="0">
                <a:solidFill>
                  <a:schemeClr val="accent2"/>
                </a:solidFill>
              </a:rPr>
              <a:t>Risk</a:t>
            </a:r>
            <a:endParaRPr lang="en-GB" sz="3600" b="1" dirty="0">
              <a:solidFill>
                <a:schemeClr val="accent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149804786"/>
              </p:ext>
            </p:extLst>
          </p:nvPr>
        </p:nvGraphicFramePr>
        <p:xfrm>
          <a:off x="7716788" y="1423730"/>
          <a:ext cx="3898949" cy="1819532"/>
        </p:xfrm>
        <a:graphic>
          <a:graphicData uri="http://schemas.openxmlformats.org/drawingml/2006/table">
            <a:tbl>
              <a:tblPr/>
              <a:tblGrid>
                <a:gridCol w="1970137">
                  <a:extLst>
                    <a:ext uri="{9D8B030D-6E8A-4147-A177-3AD203B41FA5}">
                      <a16:colId xmlns="" xmlns:a16="http://schemas.microsoft.com/office/drawing/2014/main" val="20000"/>
                    </a:ext>
                  </a:extLst>
                </a:gridCol>
                <a:gridCol w="1928812">
                  <a:extLst>
                    <a:ext uri="{9D8B030D-6E8A-4147-A177-3AD203B41FA5}">
                      <a16:colId xmlns="" xmlns:a16="http://schemas.microsoft.com/office/drawing/2014/main" val="20001"/>
                    </a:ext>
                  </a:extLst>
                </a:gridCol>
              </a:tblGrid>
              <a:tr h="293822">
                <a:tc gridSpan="2">
                  <a:txBody>
                    <a:bodyPr/>
                    <a:lstStyle/>
                    <a:p>
                      <a:pPr algn="ctr" fontAlgn="ctr"/>
                      <a:r>
                        <a:rPr lang="en-US" sz="1300" b="1" i="0" u="none" strike="noStrike" kern="1200" dirty="0">
                          <a:solidFill>
                            <a:srgbClr val="000000"/>
                          </a:solidFill>
                          <a:latin typeface="Arial"/>
                          <a:ea typeface="+mn-ea"/>
                          <a:cs typeface="+mn-cs"/>
                        </a:rPr>
                        <a:t>Table 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hMerge="1">
                  <a:txBody>
                    <a:bodyPr/>
                    <a:lstStyle/>
                    <a:p>
                      <a:endParaRPr lang="en-US"/>
                    </a:p>
                  </a:txBody>
                  <a:tcPr/>
                </a:tc>
                <a:extLst>
                  <a:ext uri="{0D108BD9-81ED-4DB2-BD59-A6C34878D82A}">
                    <a16:rowId xmlns="" xmlns:a16="http://schemas.microsoft.com/office/drawing/2014/main" val="10000"/>
                  </a:ext>
                </a:extLst>
              </a:tr>
              <a:tr h="287452">
                <a:tc gridSpan="2">
                  <a:txBody>
                    <a:bodyPr/>
                    <a:lstStyle/>
                    <a:p>
                      <a:pPr algn="ctr" fontAlgn="t"/>
                      <a:r>
                        <a:rPr lang="en-US" sz="1300" b="1" i="0" u="none" strike="noStrike" kern="1200" dirty="0">
                          <a:solidFill>
                            <a:srgbClr val="000000"/>
                          </a:solidFill>
                          <a:latin typeface="Arial"/>
                          <a:ea typeface="+mn-ea"/>
                          <a:cs typeface="+mn-cs"/>
                        </a:rPr>
                        <a:t>Exposure Score Ranking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0001"/>
                  </a:ext>
                </a:extLst>
              </a:tr>
              <a:tr h="353788">
                <a:tc>
                  <a:txBody>
                    <a:bodyPr/>
                    <a:lstStyle/>
                    <a:p>
                      <a:pPr algn="ctr" fontAlgn="t"/>
                      <a:r>
                        <a:rPr lang="en-US" sz="800" b="1" i="0" u="none" strike="noStrike" dirty="0">
                          <a:solidFill>
                            <a:srgbClr val="000000"/>
                          </a:solidFill>
                          <a:latin typeface="Arial"/>
                        </a:rPr>
                        <a:t>Calculated Risk</a:t>
                      </a:r>
                      <a:br>
                        <a:rPr lang="en-US" sz="800" b="1" i="0" u="none" strike="noStrike" dirty="0">
                          <a:solidFill>
                            <a:srgbClr val="000000"/>
                          </a:solidFill>
                          <a:latin typeface="Arial"/>
                        </a:rPr>
                      </a:br>
                      <a:r>
                        <a:rPr lang="en-US" sz="800" b="1" i="0" u="none" strike="noStrike" dirty="0">
                          <a:solidFill>
                            <a:srgbClr val="000000"/>
                          </a:solidFill>
                          <a:latin typeface="Arial"/>
                        </a:rPr>
                        <a:t>(V*DV*EC*FD)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800" b="1" i="0" u="none" strike="noStrike" dirty="0">
                          <a:solidFill>
                            <a:srgbClr val="000000"/>
                          </a:solidFill>
                          <a:latin typeface="Arial"/>
                        </a:rPr>
                        <a:t>Exposure Score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extLst>
                  <a:ext uri="{0D108BD9-81ED-4DB2-BD59-A6C34878D82A}">
                    <a16:rowId xmlns="" xmlns:a16="http://schemas.microsoft.com/office/drawing/2014/main" val="10002"/>
                  </a:ext>
                </a:extLst>
              </a:tr>
              <a:tr h="176894">
                <a:tc>
                  <a:txBody>
                    <a:bodyPr/>
                    <a:lstStyle/>
                    <a:p>
                      <a:pPr algn="ctr" fontAlgn="t"/>
                      <a:r>
                        <a:rPr lang="en-US" sz="800" b="0" i="0" u="none" strike="noStrike">
                          <a:solidFill>
                            <a:srgbClr val="000000"/>
                          </a:solidFill>
                          <a:latin typeface="Arial"/>
                        </a:rPr>
                        <a:t>0 – 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800" b="0" i="0" u="none" strike="noStrike" dirty="0">
                          <a:solidFill>
                            <a:srgbClr val="000000"/>
                          </a:solidFill>
                          <a:latin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extLst>
                  <a:ext uri="{0D108BD9-81ED-4DB2-BD59-A6C34878D82A}">
                    <a16:rowId xmlns="" xmlns:a16="http://schemas.microsoft.com/office/drawing/2014/main" val="10003"/>
                  </a:ext>
                </a:extLst>
              </a:tr>
              <a:tr h="176894">
                <a:tc>
                  <a:txBody>
                    <a:bodyPr/>
                    <a:lstStyle/>
                    <a:p>
                      <a:pPr algn="ctr" fontAlgn="t"/>
                      <a:r>
                        <a:rPr lang="en-US" sz="800" b="0" i="0" u="none" strike="noStrike">
                          <a:solidFill>
                            <a:srgbClr val="000000"/>
                          </a:solidFill>
                          <a:latin typeface="Arial"/>
                        </a:rPr>
                        <a:t>17 -44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800" b="0" i="0" u="none" strike="noStrike" dirty="0">
                          <a:solidFill>
                            <a:srgbClr val="000000"/>
                          </a:solidFill>
                          <a:latin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extLst>
                  <a:ext uri="{0D108BD9-81ED-4DB2-BD59-A6C34878D82A}">
                    <a16:rowId xmlns="" xmlns:a16="http://schemas.microsoft.com/office/drawing/2014/main" val="10004"/>
                  </a:ext>
                </a:extLst>
              </a:tr>
              <a:tr h="176894">
                <a:tc>
                  <a:txBody>
                    <a:bodyPr/>
                    <a:lstStyle/>
                    <a:p>
                      <a:pPr algn="ctr" fontAlgn="t"/>
                      <a:r>
                        <a:rPr lang="en-US" sz="800" b="0" i="0" u="none" strike="noStrike">
                          <a:solidFill>
                            <a:srgbClr val="000000"/>
                          </a:solidFill>
                          <a:latin typeface="Arial"/>
                        </a:rPr>
                        <a:t>45 – 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800" b="0" i="0" u="none" strike="noStrike" dirty="0">
                          <a:solidFill>
                            <a:srgbClr val="000000"/>
                          </a:solidFill>
                          <a:latin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extLst>
                  <a:ext uri="{0D108BD9-81ED-4DB2-BD59-A6C34878D82A}">
                    <a16:rowId xmlns="" xmlns:a16="http://schemas.microsoft.com/office/drawing/2014/main" val="10005"/>
                  </a:ext>
                </a:extLst>
              </a:tr>
              <a:tr h="176894">
                <a:tc>
                  <a:txBody>
                    <a:bodyPr/>
                    <a:lstStyle/>
                    <a:p>
                      <a:pPr algn="ctr" fontAlgn="t"/>
                      <a:r>
                        <a:rPr lang="en-US" sz="800" b="0" i="0" u="none" strike="noStrike">
                          <a:solidFill>
                            <a:srgbClr val="000000"/>
                          </a:solidFill>
                          <a:latin typeface="Arial"/>
                        </a:rPr>
                        <a:t>95 – 200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800" b="0" i="0" u="none" strike="noStrike" dirty="0">
                          <a:solidFill>
                            <a:srgbClr val="000000"/>
                          </a:solidFill>
                          <a:latin typeface="Aria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extLst>
                  <a:ext uri="{0D108BD9-81ED-4DB2-BD59-A6C34878D82A}">
                    <a16:rowId xmlns="" xmlns:a16="http://schemas.microsoft.com/office/drawing/2014/main" val="10006"/>
                  </a:ext>
                </a:extLst>
              </a:tr>
              <a:tr h="176894">
                <a:tc>
                  <a:txBody>
                    <a:bodyPr/>
                    <a:lstStyle/>
                    <a:p>
                      <a:pPr algn="ctr" fontAlgn="t"/>
                      <a:r>
                        <a:rPr lang="en-US" sz="800" b="0" i="0" u="none" strike="noStrike">
                          <a:solidFill>
                            <a:srgbClr val="000000"/>
                          </a:solidFill>
                          <a:latin typeface="Arial"/>
                        </a:rPr>
                        <a:t>201-625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800" b="0" i="0" u="none" strike="noStrike" dirty="0">
                          <a:solidFill>
                            <a:srgbClr val="000000"/>
                          </a:solidFill>
                          <a:latin typeface="Arial"/>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extLst>
                  <a:ext uri="{0D108BD9-81ED-4DB2-BD59-A6C34878D82A}">
                    <a16:rowId xmlns="" xmlns:a16="http://schemas.microsoft.com/office/drawing/2014/main" val="1000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15870735"/>
              </p:ext>
            </p:extLst>
          </p:nvPr>
        </p:nvGraphicFramePr>
        <p:xfrm>
          <a:off x="449935" y="3532559"/>
          <a:ext cx="11165802" cy="3094238"/>
        </p:xfrm>
        <a:graphic>
          <a:graphicData uri="http://schemas.openxmlformats.org/drawingml/2006/table">
            <a:tbl>
              <a:tblPr/>
              <a:tblGrid>
                <a:gridCol w="1860967">
                  <a:extLst>
                    <a:ext uri="{9D8B030D-6E8A-4147-A177-3AD203B41FA5}">
                      <a16:colId xmlns="" xmlns:a16="http://schemas.microsoft.com/office/drawing/2014/main" val="20000"/>
                    </a:ext>
                  </a:extLst>
                </a:gridCol>
                <a:gridCol w="1860967">
                  <a:extLst>
                    <a:ext uri="{9D8B030D-6E8A-4147-A177-3AD203B41FA5}">
                      <a16:colId xmlns="" xmlns:a16="http://schemas.microsoft.com/office/drawing/2014/main" val="20001"/>
                    </a:ext>
                  </a:extLst>
                </a:gridCol>
                <a:gridCol w="1860967">
                  <a:extLst>
                    <a:ext uri="{9D8B030D-6E8A-4147-A177-3AD203B41FA5}">
                      <a16:colId xmlns="" xmlns:a16="http://schemas.microsoft.com/office/drawing/2014/main" val="20002"/>
                    </a:ext>
                  </a:extLst>
                </a:gridCol>
                <a:gridCol w="1860967">
                  <a:extLst>
                    <a:ext uri="{9D8B030D-6E8A-4147-A177-3AD203B41FA5}">
                      <a16:colId xmlns="" xmlns:a16="http://schemas.microsoft.com/office/drawing/2014/main" val="20003"/>
                    </a:ext>
                  </a:extLst>
                </a:gridCol>
                <a:gridCol w="1860967">
                  <a:extLst>
                    <a:ext uri="{9D8B030D-6E8A-4147-A177-3AD203B41FA5}">
                      <a16:colId xmlns="" xmlns:a16="http://schemas.microsoft.com/office/drawing/2014/main" val="20004"/>
                    </a:ext>
                  </a:extLst>
                </a:gridCol>
                <a:gridCol w="1860967">
                  <a:extLst>
                    <a:ext uri="{9D8B030D-6E8A-4147-A177-3AD203B41FA5}">
                      <a16:colId xmlns="" xmlns:a16="http://schemas.microsoft.com/office/drawing/2014/main" val="20005"/>
                    </a:ext>
                  </a:extLst>
                </a:gridCol>
              </a:tblGrid>
              <a:tr h="357024">
                <a:tc gridSpan="6">
                  <a:txBody>
                    <a:bodyPr/>
                    <a:lstStyle/>
                    <a:p>
                      <a:pPr algn="ctr" fontAlgn="ctr"/>
                      <a:r>
                        <a:rPr lang="en-US" sz="1300" b="1" i="0" u="none" strike="noStrike" dirty="0">
                          <a:solidFill>
                            <a:srgbClr val="000000"/>
                          </a:solidFill>
                          <a:latin typeface="Arial"/>
                        </a:rPr>
                        <a:t>Table 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39517">
                <a:tc gridSpan="6">
                  <a:txBody>
                    <a:bodyPr/>
                    <a:lstStyle/>
                    <a:p>
                      <a:pPr algn="ctr" fontAlgn="t"/>
                      <a:r>
                        <a:rPr lang="en-US" sz="1200" b="1" i="0" u="none" strike="noStrike" dirty="0">
                          <a:solidFill>
                            <a:srgbClr val="000000"/>
                          </a:solidFill>
                          <a:latin typeface="Arial"/>
                        </a:rPr>
                        <a:t>Red, Amber and Green Risk Rating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289084">
                <a:tc rowSpan="2">
                  <a:txBody>
                    <a:bodyPr/>
                    <a:lstStyle/>
                    <a:p>
                      <a:pPr algn="ctr" fontAlgn="ctr"/>
                      <a:r>
                        <a:rPr lang="en-US" sz="900" b="1" i="0" u="none" strike="noStrike" dirty="0">
                          <a:solidFill>
                            <a:srgbClr val="000000"/>
                          </a:solidFill>
                          <a:latin typeface="Arial"/>
                        </a:rPr>
                        <a:t>Exposure Score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fontAlgn="t"/>
                      <a:r>
                        <a:rPr lang="en-US" sz="900" b="1" i="0" u="none" strike="noStrike" dirty="0" smtClean="0">
                          <a:solidFill>
                            <a:srgbClr val="000000"/>
                          </a:solidFill>
                          <a:latin typeface="Arial"/>
                        </a:rPr>
                        <a:t>Category </a:t>
                      </a:r>
                      <a:r>
                        <a:rPr lang="en-US" sz="900" b="1" i="0" u="none" strike="noStrike" dirty="0">
                          <a:solidFill>
                            <a:srgbClr val="000000"/>
                          </a:solidFill>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t"/>
                      <a:r>
                        <a:rPr lang="en-US" sz="900" b="1" i="0" u="none" strike="noStrike" dirty="0" smtClean="0">
                          <a:solidFill>
                            <a:srgbClr val="000000"/>
                          </a:solidFill>
                          <a:latin typeface="Arial"/>
                        </a:rPr>
                        <a:t>Category  </a:t>
                      </a:r>
                      <a:r>
                        <a:rPr lang="en-US" sz="900" b="1" i="0" u="none" strike="noStrike" dirty="0">
                          <a:solidFill>
                            <a:srgbClr val="000000"/>
                          </a:solidFill>
                          <a:latin typeface="Arial"/>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t"/>
                      <a:r>
                        <a:rPr lang="en-US" sz="900" b="1" i="0" u="none" strike="noStrike" dirty="0" smtClean="0">
                          <a:solidFill>
                            <a:srgbClr val="000000"/>
                          </a:solidFill>
                          <a:latin typeface="Arial"/>
                        </a:rPr>
                        <a:t>Category  </a:t>
                      </a:r>
                      <a:r>
                        <a:rPr lang="en-US" sz="900" b="1" i="0" u="none" strike="noStrike" dirty="0">
                          <a:solidFill>
                            <a:srgbClr val="000000"/>
                          </a:solidFill>
                          <a:latin typeface="Arial"/>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t"/>
                      <a:r>
                        <a:rPr lang="en-US" sz="900" b="1" i="0" u="none" strike="noStrike" dirty="0" smtClean="0">
                          <a:solidFill>
                            <a:srgbClr val="000000"/>
                          </a:solidFill>
                          <a:latin typeface="Arial"/>
                        </a:rPr>
                        <a:t>Category  </a:t>
                      </a:r>
                      <a:r>
                        <a:rPr lang="en-US" sz="900" b="1" i="0" u="none" strike="noStrike" dirty="0">
                          <a:solidFill>
                            <a:srgbClr val="000000"/>
                          </a:solidFill>
                          <a:latin typeface="Arial"/>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t"/>
                      <a:r>
                        <a:rPr lang="en-US" sz="900" b="1" i="0" u="none" strike="noStrike" dirty="0" smtClean="0">
                          <a:solidFill>
                            <a:srgbClr val="000000"/>
                          </a:solidFill>
                          <a:latin typeface="Arial"/>
                        </a:rPr>
                        <a:t>Category  </a:t>
                      </a:r>
                      <a:r>
                        <a:rPr lang="en-US" sz="900" b="1" i="0" u="none" strike="noStrike" dirty="0">
                          <a:solidFill>
                            <a:srgbClr val="000000"/>
                          </a:solidFill>
                          <a:latin typeface="Arial"/>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extLst>
                  <a:ext uri="{0D108BD9-81ED-4DB2-BD59-A6C34878D82A}">
                    <a16:rowId xmlns="" xmlns:a16="http://schemas.microsoft.com/office/drawing/2014/main" val="10002"/>
                  </a:ext>
                </a:extLst>
              </a:tr>
              <a:tr h="646188">
                <a:tc vMerge="1">
                  <a:txBody>
                    <a:bodyPr/>
                    <a:lstStyle/>
                    <a:p>
                      <a:endParaRPr lang="en-US"/>
                    </a:p>
                  </a:txBody>
                  <a:tcPr/>
                </a:tc>
                <a:tc>
                  <a:txBody>
                    <a:bodyPr/>
                    <a:lstStyle/>
                    <a:p>
                      <a:pPr algn="ctr" fontAlgn="t"/>
                      <a:r>
                        <a:rPr lang="el-GR" sz="900" b="1" i="0" u="none" strike="noStrike" dirty="0">
                          <a:solidFill>
                            <a:srgbClr val="000000"/>
                          </a:solidFill>
                          <a:latin typeface="Arial"/>
                        </a:rPr>
                        <a:t>&gt;1000–5000(μ</a:t>
                      </a:r>
                      <a:r>
                        <a:rPr lang="en-US" sz="900" b="1" i="0" u="none" strike="noStrike" dirty="0">
                          <a:solidFill>
                            <a:srgbClr val="000000"/>
                          </a:solidFill>
                          <a:latin typeface="Arial"/>
                        </a:rPr>
                        <a:t>g/m3)/ </a:t>
                      </a:r>
                    </a:p>
                    <a:p>
                      <a:pPr algn="ctr" fontAlgn="t"/>
                      <a:r>
                        <a:rPr lang="en-US" sz="900" b="1" i="0" u="none" strike="noStrike" dirty="0">
                          <a:solidFill>
                            <a:srgbClr val="000000"/>
                          </a:solidFill>
                          <a:latin typeface="Arial"/>
                        </a:rPr>
                        <a:t> &gt;50–≤500 </a:t>
                      </a:r>
                      <a:r>
                        <a:rPr lang="en-US" sz="900" b="1" i="0" u="none" strike="noStrike" dirty="0" err="1">
                          <a:solidFill>
                            <a:srgbClr val="000000"/>
                          </a:solidFill>
                          <a:latin typeface="Arial"/>
                        </a:rPr>
                        <a:t>ppm</a:t>
                      </a:r>
                      <a:endParaRPr lang="en-US" sz="900" b="1" i="0" u="none" strike="noStrike" dirty="0">
                        <a:solidFill>
                          <a:srgbClr val="000000"/>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l-GR" sz="900" b="1" i="0" u="none" strike="noStrike" dirty="0">
                          <a:solidFill>
                            <a:srgbClr val="000000"/>
                          </a:solidFill>
                          <a:latin typeface="Arial"/>
                        </a:rPr>
                        <a:t>&gt;100–≤1000(μ</a:t>
                      </a:r>
                      <a:r>
                        <a:rPr lang="en-US" sz="900" b="1" i="0" u="none" strike="noStrike" dirty="0">
                          <a:solidFill>
                            <a:srgbClr val="000000"/>
                          </a:solidFill>
                          <a:latin typeface="Arial"/>
                        </a:rPr>
                        <a:t>g/m3)/  </a:t>
                      </a:r>
                      <a:br>
                        <a:rPr lang="en-US" sz="900" b="1" i="0" u="none" strike="noStrike" dirty="0">
                          <a:solidFill>
                            <a:srgbClr val="000000"/>
                          </a:solidFill>
                          <a:latin typeface="Arial"/>
                        </a:rPr>
                      </a:br>
                      <a:r>
                        <a:rPr lang="en-US" sz="900" b="1" i="0" u="none" strike="noStrike" dirty="0">
                          <a:solidFill>
                            <a:srgbClr val="000000"/>
                          </a:solidFill>
                          <a:latin typeface="Arial"/>
                        </a:rPr>
                        <a:t>&gt;5–≤50 </a:t>
                      </a:r>
                      <a:r>
                        <a:rPr lang="en-US" sz="900" b="1" i="0" u="none" strike="noStrike" dirty="0" err="1">
                          <a:solidFill>
                            <a:srgbClr val="000000"/>
                          </a:solidFill>
                          <a:latin typeface="Arial"/>
                        </a:rPr>
                        <a:t>ppm</a:t>
                      </a:r>
                      <a:endParaRPr lang="en-US" sz="900" b="1" i="0" u="none" strike="noStrike" dirty="0">
                        <a:solidFill>
                          <a:srgbClr val="000000"/>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l-GR" sz="900" b="1" i="0" u="none" strike="noStrike" dirty="0">
                          <a:solidFill>
                            <a:srgbClr val="000000"/>
                          </a:solidFill>
                          <a:latin typeface="Arial"/>
                        </a:rPr>
                        <a:t>&gt;10–≤100 (μ</a:t>
                      </a:r>
                      <a:r>
                        <a:rPr lang="en-US" sz="900" b="1" i="0" u="none" strike="noStrike" dirty="0">
                          <a:solidFill>
                            <a:srgbClr val="000000"/>
                          </a:solidFill>
                          <a:latin typeface="Arial"/>
                        </a:rPr>
                        <a:t>g/m3)/</a:t>
                      </a:r>
                      <a:br>
                        <a:rPr lang="en-US" sz="900" b="1" i="0" u="none" strike="noStrike" dirty="0">
                          <a:solidFill>
                            <a:srgbClr val="000000"/>
                          </a:solidFill>
                          <a:latin typeface="Arial"/>
                        </a:rPr>
                      </a:br>
                      <a:r>
                        <a:rPr lang="en-US" sz="900" b="1" i="0" u="none" strike="noStrike" dirty="0">
                          <a:solidFill>
                            <a:srgbClr val="000000"/>
                          </a:solidFill>
                          <a:latin typeface="Arial"/>
                        </a:rPr>
                        <a:t>&gt;0.5 –≤5 </a:t>
                      </a:r>
                      <a:r>
                        <a:rPr lang="en-US" sz="900" b="1" i="0" u="none" strike="noStrike" dirty="0" err="1">
                          <a:solidFill>
                            <a:srgbClr val="000000"/>
                          </a:solidFill>
                          <a:latin typeface="Arial"/>
                        </a:rPr>
                        <a:t>ppm</a:t>
                      </a:r>
                      <a:endParaRPr lang="en-US" sz="900" b="1" i="0" u="none" strike="noStrike" dirty="0">
                        <a:solidFill>
                          <a:srgbClr val="000000"/>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l-GR" sz="900" b="1" i="0" u="none" strike="noStrike" dirty="0">
                          <a:solidFill>
                            <a:srgbClr val="000000"/>
                          </a:solidFill>
                          <a:latin typeface="Arial"/>
                        </a:rPr>
                        <a:t>&gt;1–≤10 (μ</a:t>
                      </a:r>
                      <a:r>
                        <a:rPr lang="en-US" sz="900" b="1" i="0" u="none" strike="noStrike" dirty="0">
                          <a:solidFill>
                            <a:srgbClr val="000000"/>
                          </a:solidFill>
                          <a:latin typeface="Arial"/>
                        </a:rPr>
                        <a:t>g/m3 )/  </a:t>
                      </a:r>
                      <a:br>
                        <a:rPr lang="en-US" sz="900" b="1" i="0" u="none" strike="noStrike" dirty="0">
                          <a:solidFill>
                            <a:srgbClr val="000000"/>
                          </a:solidFill>
                          <a:latin typeface="Arial"/>
                        </a:rPr>
                      </a:br>
                      <a:r>
                        <a:rPr lang="en-US" sz="900" b="1" i="0" u="none" strike="noStrike" dirty="0">
                          <a:solidFill>
                            <a:srgbClr val="000000"/>
                          </a:solidFill>
                          <a:latin typeface="Arial"/>
                        </a:rPr>
                        <a:t>&gt;0.05-≤0.5 </a:t>
                      </a:r>
                      <a:r>
                        <a:rPr lang="en-US" sz="900" b="1" i="0" u="none" strike="noStrike" dirty="0" err="1">
                          <a:solidFill>
                            <a:srgbClr val="000000"/>
                          </a:solidFill>
                          <a:latin typeface="Arial"/>
                        </a:rPr>
                        <a:t>ppm</a:t>
                      </a:r>
                      <a:endParaRPr lang="en-US" sz="900" b="1" i="0" u="none" strike="noStrike" dirty="0">
                        <a:solidFill>
                          <a:srgbClr val="000000"/>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l-GR" sz="900" b="1" i="0" u="none" strike="noStrike" dirty="0">
                          <a:solidFill>
                            <a:srgbClr val="000000"/>
                          </a:solidFill>
                          <a:latin typeface="Arial"/>
                        </a:rPr>
                        <a:t> ≤1(μ</a:t>
                      </a:r>
                      <a:r>
                        <a:rPr lang="en-US" sz="900" b="1" i="0" u="none" strike="noStrike" dirty="0">
                          <a:solidFill>
                            <a:srgbClr val="000000"/>
                          </a:solidFill>
                          <a:latin typeface="Arial"/>
                        </a:rPr>
                        <a:t>g/m3)/  </a:t>
                      </a:r>
                      <a:br>
                        <a:rPr lang="en-US" sz="900" b="1" i="0" u="none" strike="noStrike" dirty="0">
                          <a:solidFill>
                            <a:srgbClr val="000000"/>
                          </a:solidFill>
                          <a:latin typeface="Arial"/>
                        </a:rPr>
                      </a:br>
                      <a:r>
                        <a:rPr lang="en-US" sz="900" b="1" i="0" u="none" strike="noStrike" dirty="0">
                          <a:solidFill>
                            <a:srgbClr val="000000"/>
                          </a:solidFill>
                          <a:latin typeface="Arial"/>
                        </a:rPr>
                        <a:t>≤0.05 </a:t>
                      </a:r>
                      <a:r>
                        <a:rPr lang="en-US" sz="900" b="1" i="0" u="none" strike="noStrike" dirty="0" err="1">
                          <a:solidFill>
                            <a:srgbClr val="000000"/>
                          </a:solidFill>
                          <a:latin typeface="Arial"/>
                        </a:rPr>
                        <a:t>ppm</a:t>
                      </a:r>
                      <a:endParaRPr lang="en-US" sz="900" b="1" i="0" u="none" strike="noStrike" dirty="0">
                        <a:solidFill>
                          <a:srgbClr val="000000"/>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89084">
                <a:tc>
                  <a:txBody>
                    <a:bodyPr/>
                    <a:lstStyle/>
                    <a:p>
                      <a:pPr algn="ctr" fontAlgn="t"/>
                      <a:r>
                        <a:rPr lang="en-US" sz="900" b="0" i="0" u="none" strike="noStrike" dirty="0">
                          <a:solidFill>
                            <a:srgbClr val="000000"/>
                          </a:solidFill>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900" b="1" i="0" u="none" strike="noStrike">
                          <a:solidFill>
                            <a:srgbClr val="000000"/>
                          </a:solidFill>
                          <a:latin typeface="Arial"/>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900" b="1"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900" b="1"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900" b="1" i="0" u="none" strike="noStrike" dirty="0">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900" b="1" i="0" u="none" strike="noStrike" dirty="0">
                          <a:solidFill>
                            <a:srgbClr val="000000"/>
                          </a:solidFill>
                          <a:latin typeface="Arial"/>
                        </a:rPr>
                        <a:t>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4"/>
                  </a:ext>
                </a:extLst>
              </a:tr>
              <a:tr h="289084">
                <a:tc>
                  <a:txBody>
                    <a:bodyPr/>
                    <a:lstStyle/>
                    <a:p>
                      <a:pPr algn="ctr" fontAlgn="t"/>
                      <a:r>
                        <a:rPr lang="en-US" sz="900" b="0" i="0" u="none" strike="noStrike">
                          <a:solidFill>
                            <a:srgbClr val="000000"/>
                          </a:solidFill>
                          <a:latin typeface="Arial"/>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900" b="1" i="0" u="none" strike="noStrike" dirty="0">
                          <a:solidFill>
                            <a:srgbClr val="000000"/>
                          </a:solidFill>
                          <a:latin typeface="Arial"/>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900" b="1" i="0" u="none" strike="noStrike" dirty="0">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900" b="1" i="0" u="none" strike="noStrike">
                          <a:solidFill>
                            <a:srgbClr val="000000"/>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900" b="1" i="0" u="none" strike="noStrike" dirty="0">
                          <a:solidFill>
                            <a:srgbClr val="000000"/>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900" b="1" i="0" u="none" strike="noStrike" dirty="0">
                          <a:solidFill>
                            <a:srgbClr val="000000"/>
                          </a:solidFill>
                          <a:latin typeface="Arial"/>
                        </a:rPr>
                        <a:t>10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5"/>
                  </a:ext>
                </a:extLst>
              </a:tr>
              <a:tr h="289084">
                <a:tc>
                  <a:txBody>
                    <a:bodyPr/>
                    <a:lstStyle/>
                    <a:p>
                      <a:pPr algn="ctr" fontAlgn="t"/>
                      <a:r>
                        <a:rPr lang="en-US" sz="900" b="0" i="0" u="none" strike="noStrike">
                          <a:solidFill>
                            <a:srgbClr val="000000"/>
                          </a:solidFill>
                          <a:latin typeface="Arial"/>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900" b="1" i="0" u="none" strike="noStrike">
                          <a:solidFill>
                            <a:srgbClr val="000000"/>
                          </a:solidFill>
                          <a:latin typeface="Arial"/>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900" b="1" i="0" u="none" strike="noStrike" dirty="0">
                          <a:solidFill>
                            <a:srgbClr val="000000"/>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900" b="1" i="0" u="none" strike="noStrike" dirty="0">
                          <a:solidFill>
                            <a:srgbClr val="000000"/>
                          </a:solidFill>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900" b="1" i="0" u="none" strike="noStrike" dirty="0">
                          <a:solidFill>
                            <a:srgbClr val="000000"/>
                          </a:solidFill>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1" i="0" u="none" strike="noStrike" dirty="0">
                          <a:solidFill>
                            <a:srgbClr val="000000"/>
                          </a:solidFill>
                          <a:latin typeface="Arial"/>
                        </a:rPr>
                        <a:t>15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6"/>
                  </a:ext>
                </a:extLst>
              </a:tr>
              <a:tr h="289084">
                <a:tc>
                  <a:txBody>
                    <a:bodyPr/>
                    <a:lstStyle/>
                    <a:p>
                      <a:pPr algn="ctr" fontAlgn="t"/>
                      <a:r>
                        <a:rPr lang="en-US" sz="900" b="0" i="0" u="none" strike="noStrike">
                          <a:solidFill>
                            <a:srgbClr val="000000"/>
                          </a:solidFill>
                          <a:latin typeface="Arial"/>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900" b="1" i="0" u="none" strike="noStrike">
                          <a:solidFill>
                            <a:srgbClr val="000000"/>
                          </a:solidFill>
                          <a:latin typeface="Arial"/>
                        </a:rPr>
                        <a:t>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900" b="1" i="0" u="none" strike="noStrike">
                          <a:solidFill>
                            <a:srgbClr val="000000"/>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900" b="1" i="0" u="none" strike="noStrike" dirty="0">
                          <a:solidFill>
                            <a:srgbClr val="000000"/>
                          </a:solidFill>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1" i="0" u="none" strike="noStrike" dirty="0">
                          <a:solidFill>
                            <a:srgbClr val="000000"/>
                          </a:solidFill>
                          <a:latin typeface="Arial"/>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1" i="0" u="none" strike="noStrike" dirty="0">
                          <a:solidFill>
                            <a:srgbClr val="000000"/>
                          </a:solidFill>
                          <a:latin typeface="Arial"/>
                        </a:rPr>
                        <a:t>20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7"/>
                  </a:ext>
                </a:extLst>
              </a:tr>
              <a:tr h="306089">
                <a:tc>
                  <a:txBody>
                    <a:bodyPr/>
                    <a:lstStyle/>
                    <a:p>
                      <a:pPr algn="ctr" fontAlgn="t"/>
                      <a:r>
                        <a:rPr lang="en-US" sz="900" b="0" i="0" u="none" strike="noStrike">
                          <a:solidFill>
                            <a:srgbClr val="000000"/>
                          </a:solidFill>
                          <a:latin typeface="Arial"/>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900" b="1" i="0" u="none" strike="noStrike">
                          <a:solidFill>
                            <a:srgbClr val="000000"/>
                          </a:solidFill>
                          <a:latin typeface="Arial"/>
                        </a:rPr>
                        <a:t>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900" b="1" i="0" u="none" strike="noStrike">
                          <a:solidFill>
                            <a:srgbClr val="000000"/>
                          </a:solidFill>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1" i="0" u="none" strike="noStrike">
                          <a:solidFill>
                            <a:srgbClr val="000000"/>
                          </a:solidFill>
                          <a:latin typeface="Arial"/>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1" i="0" u="none" strike="noStrike" dirty="0">
                          <a:solidFill>
                            <a:srgbClr val="000000"/>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1" i="0" u="none" strike="noStrike" dirty="0">
                          <a:solidFill>
                            <a:srgbClr val="000000"/>
                          </a:solidFill>
                          <a:latin typeface="Arial"/>
                        </a:rPr>
                        <a:t>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8"/>
                  </a:ext>
                </a:extLst>
              </a:tr>
            </a:tbl>
          </a:graphicData>
        </a:graphic>
      </p:graphicFrame>
      <p:sp>
        <p:nvSpPr>
          <p:cNvPr id="8" name="Rectangle: Rounded Corners 2">
            <a:extLst>
              <a:ext uri="{FF2B5EF4-FFF2-40B4-BE49-F238E27FC236}">
                <a16:creationId xmlns="" xmlns:a16="http://schemas.microsoft.com/office/drawing/2014/main" id="{5AFE5341-7325-485D-9764-18B9BC29A86D}"/>
              </a:ext>
            </a:extLst>
          </p:cNvPr>
          <p:cNvSpPr/>
          <p:nvPr/>
        </p:nvSpPr>
        <p:spPr bwMode="auto">
          <a:xfrm>
            <a:off x="1126230" y="2646341"/>
            <a:ext cx="6203258" cy="741569"/>
          </a:xfrm>
          <a:prstGeom prst="roundRect">
            <a:avLst/>
          </a:prstGeom>
          <a:solidFill>
            <a:schemeClr val="bg2"/>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eaLnBrk="0" hangingPunct="0">
              <a:buClr>
                <a:schemeClr val="bg1"/>
              </a:buClr>
            </a:pPr>
            <a:r>
              <a:rPr lang="en-AU" sz="1200" b="1" kern="0" dirty="0">
                <a:solidFill>
                  <a:schemeClr val="tx1"/>
                </a:solidFill>
                <a:latin typeface="Arial"/>
              </a:rPr>
              <a:t>The overall exposure score is multiplied by </a:t>
            </a:r>
            <a:r>
              <a:rPr lang="en-AU" sz="1200" b="1" kern="0" dirty="0" smtClean="0">
                <a:solidFill>
                  <a:schemeClr val="tx1"/>
                </a:solidFill>
                <a:latin typeface="Arial"/>
              </a:rPr>
              <a:t>the category (Defined based on OEL) </a:t>
            </a:r>
            <a:r>
              <a:rPr lang="en-AU" sz="1200" b="1" kern="0" dirty="0">
                <a:solidFill>
                  <a:schemeClr val="tx1"/>
                </a:solidFill>
                <a:latin typeface="Arial"/>
              </a:rPr>
              <a:t>to give the </a:t>
            </a:r>
          </a:p>
          <a:p>
            <a:pPr algn="ctr" eaLnBrk="0" hangingPunct="0">
              <a:buClr>
                <a:schemeClr val="bg1"/>
              </a:buClr>
            </a:pPr>
            <a:r>
              <a:rPr lang="en-AU" sz="1200" b="1" u="sng" kern="0" dirty="0">
                <a:solidFill>
                  <a:schemeClr val="tx1"/>
                </a:solidFill>
                <a:latin typeface="Arial"/>
              </a:rPr>
              <a:t>Qualitative Risk Index Value </a:t>
            </a:r>
          </a:p>
        </p:txBody>
      </p:sp>
      <p:sp>
        <p:nvSpPr>
          <p:cNvPr id="9" name="Left Arrow 8"/>
          <p:cNvSpPr/>
          <p:nvPr/>
        </p:nvSpPr>
        <p:spPr>
          <a:xfrm>
            <a:off x="9415462" y="-1"/>
            <a:ext cx="2743200" cy="100012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Qualitative Risk Assessment</a:t>
            </a:r>
            <a:endParaRPr lang="en-US" b="1" dirty="0"/>
          </a:p>
        </p:txBody>
      </p:sp>
    </p:spTree>
    <p:extLst>
      <p:ext uri="{BB962C8B-B14F-4D97-AF65-F5344CB8AC3E}">
        <p14:creationId xmlns:p14="http://schemas.microsoft.com/office/powerpoint/2010/main" val="3784788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 xmlns:a16="http://schemas.microsoft.com/office/drawing/2014/main" id="{F7830421-7CDE-41F0-881E-DF3BCA3EA76A}"/>
              </a:ext>
            </a:extLst>
          </p:cNvPr>
          <p:cNvSpPr txBox="1">
            <a:spLocks/>
          </p:cNvSpPr>
          <p:nvPr/>
        </p:nvSpPr>
        <p:spPr>
          <a:xfrm>
            <a:off x="462713" y="48523"/>
            <a:ext cx="7577139" cy="15112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a:solidFill>
                  <a:schemeClr val="accent2"/>
                </a:solidFill>
              </a:rPr>
              <a:t>What</a:t>
            </a:r>
            <a:r>
              <a:rPr lang="en-AU" b="1" dirty="0">
                <a:solidFill>
                  <a:schemeClr val="accent2"/>
                </a:solidFill>
              </a:rPr>
              <a:t> Next</a:t>
            </a:r>
            <a:r>
              <a:rPr lang="en-AU" b="1" dirty="0" smtClean="0">
                <a:solidFill>
                  <a:schemeClr val="accent2"/>
                </a:solidFill>
              </a:rPr>
              <a:t>? </a:t>
            </a:r>
          </a:p>
          <a:p>
            <a:endParaRPr lang="en-AU" sz="1800" b="1" dirty="0" smtClean="0">
              <a:solidFill>
                <a:schemeClr val="accent2"/>
              </a:solidFill>
            </a:endParaRPr>
          </a:p>
          <a:p>
            <a:r>
              <a:rPr lang="en-AU" sz="3600" b="1" dirty="0" smtClean="0">
                <a:solidFill>
                  <a:schemeClr val="accent2"/>
                </a:solidFill>
              </a:rPr>
              <a:t>Quantitative Risk Assessment   </a:t>
            </a:r>
            <a:endParaRPr lang="en-AU" sz="3600" b="1" dirty="0">
              <a:solidFill>
                <a:schemeClr val="accent2"/>
              </a:solidFill>
            </a:endParaRPr>
          </a:p>
        </p:txBody>
      </p:sp>
      <p:sp>
        <p:nvSpPr>
          <p:cNvPr id="5" name="TextBox 4">
            <a:extLst>
              <a:ext uri="{FF2B5EF4-FFF2-40B4-BE49-F238E27FC236}">
                <a16:creationId xmlns="" xmlns:a16="http://schemas.microsoft.com/office/drawing/2014/main" id="{B99E0685-BD55-485B-8273-49198F59BFF3}"/>
              </a:ext>
            </a:extLst>
          </p:cNvPr>
          <p:cNvSpPr txBox="1"/>
          <p:nvPr/>
        </p:nvSpPr>
        <p:spPr>
          <a:xfrm>
            <a:off x="2534057" y="2006751"/>
            <a:ext cx="1977941" cy="369332"/>
          </a:xfrm>
          <a:prstGeom prst="rect">
            <a:avLst/>
          </a:prstGeom>
          <a:noFill/>
          <a:ln w="38100">
            <a:solidFill>
              <a:schemeClr val="tx1"/>
            </a:solidFill>
          </a:ln>
        </p:spPr>
        <p:txBody>
          <a:bodyPr wrap="square" rtlCol="0">
            <a:spAutoFit/>
          </a:bodyPr>
          <a:lstStyle/>
          <a:p>
            <a:pPr algn="ctr"/>
            <a:r>
              <a:rPr lang="en-US" b="1" dirty="0"/>
              <a:t>Qualitative CRA</a:t>
            </a:r>
          </a:p>
        </p:txBody>
      </p:sp>
      <p:sp>
        <p:nvSpPr>
          <p:cNvPr id="6" name="Rectangle 5">
            <a:extLst>
              <a:ext uri="{FF2B5EF4-FFF2-40B4-BE49-F238E27FC236}">
                <a16:creationId xmlns="" xmlns:a16="http://schemas.microsoft.com/office/drawing/2014/main" id="{3107CE9A-8D33-446E-8135-00651CD3381B}"/>
              </a:ext>
            </a:extLst>
          </p:cNvPr>
          <p:cNvSpPr/>
          <p:nvPr/>
        </p:nvSpPr>
        <p:spPr>
          <a:xfrm>
            <a:off x="2537662" y="2447691"/>
            <a:ext cx="521429" cy="26289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40A73022-3CBF-4BD5-ADFF-9E4ED10BDAAA}"/>
              </a:ext>
            </a:extLst>
          </p:cNvPr>
          <p:cNvSpPr/>
          <p:nvPr/>
        </p:nvSpPr>
        <p:spPr>
          <a:xfrm>
            <a:off x="3289882" y="2446913"/>
            <a:ext cx="521429" cy="26289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910EA01F-BFAD-4F98-A29B-A6BAEC85B463}"/>
              </a:ext>
            </a:extLst>
          </p:cNvPr>
          <p:cNvSpPr/>
          <p:nvPr/>
        </p:nvSpPr>
        <p:spPr>
          <a:xfrm>
            <a:off x="3990569" y="2446913"/>
            <a:ext cx="521429" cy="26289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 xmlns:a16="http://schemas.microsoft.com/office/drawing/2014/main" id="{4DA284E3-1851-4D91-8BCF-8FC7C4925B63}"/>
              </a:ext>
            </a:extLst>
          </p:cNvPr>
          <p:cNvSpPr txBox="1"/>
          <p:nvPr/>
        </p:nvSpPr>
        <p:spPr>
          <a:xfrm>
            <a:off x="2569332" y="3106901"/>
            <a:ext cx="1973151" cy="369332"/>
          </a:xfrm>
          <a:prstGeom prst="rect">
            <a:avLst/>
          </a:prstGeom>
          <a:noFill/>
          <a:ln w="38100">
            <a:solidFill>
              <a:schemeClr val="tx1"/>
            </a:solidFill>
          </a:ln>
        </p:spPr>
        <p:txBody>
          <a:bodyPr wrap="square" rtlCol="0">
            <a:spAutoFit/>
          </a:bodyPr>
          <a:lstStyle/>
          <a:p>
            <a:pPr algn="ctr"/>
            <a:r>
              <a:rPr lang="en-US" b="1" dirty="0"/>
              <a:t>IH Sample Plan</a:t>
            </a:r>
          </a:p>
        </p:txBody>
      </p:sp>
      <p:cxnSp>
        <p:nvCxnSpPr>
          <p:cNvPr id="10" name="Connector: Elbow 21">
            <a:extLst>
              <a:ext uri="{FF2B5EF4-FFF2-40B4-BE49-F238E27FC236}">
                <a16:creationId xmlns="" xmlns:a16="http://schemas.microsoft.com/office/drawing/2014/main" id="{9B7212CD-3FCA-4F99-B2C2-00DA40427266}"/>
              </a:ext>
            </a:extLst>
          </p:cNvPr>
          <p:cNvCxnSpPr>
            <a:stCxn id="7" idx="2"/>
            <a:endCxn id="9" idx="0"/>
          </p:cNvCxnSpPr>
          <p:nvPr/>
        </p:nvCxnSpPr>
        <p:spPr>
          <a:xfrm rot="16200000" flipH="1" flipV="1">
            <a:off x="3354705" y="2905700"/>
            <a:ext cx="397092" cy="5311"/>
          </a:xfrm>
          <a:prstGeom prst="bentConnector3">
            <a:avLst>
              <a:gd name="adj1" fmla="val 50000"/>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hlinkClick r:id="rId3" action="ppaction://hlinksldjump"/>
            <a:extLst>
              <a:ext uri="{FF2B5EF4-FFF2-40B4-BE49-F238E27FC236}">
                <a16:creationId xmlns="" xmlns:a16="http://schemas.microsoft.com/office/drawing/2014/main" id="{811EA2B1-3151-4C98-8E00-524C3A31A63B}"/>
              </a:ext>
            </a:extLst>
          </p:cNvPr>
          <p:cNvSpPr txBox="1"/>
          <p:nvPr/>
        </p:nvSpPr>
        <p:spPr>
          <a:xfrm>
            <a:off x="2577581" y="3753526"/>
            <a:ext cx="1977941" cy="369332"/>
          </a:xfrm>
          <a:prstGeom prst="rect">
            <a:avLst/>
          </a:prstGeom>
          <a:noFill/>
          <a:ln w="38100">
            <a:solidFill>
              <a:schemeClr val="tx1"/>
            </a:solidFill>
          </a:ln>
        </p:spPr>
        <p:txBody>
          <a:bodyPr wrap="square" rtlCol="0">
            <a:spAutoFit/>
          </a:bodyPr>
          <a:lstStyle/>
          <a:p>
            <a:pPr algn="ctr"/>
            <a:r>
              <a:rPr lang="en-US" b="1" dirty="0"/>
              <a:t>Bayesian</a:t>
            </a:r>
          </a:p>
        </p:txBody>
      </p:sp>
      <p:cxnSp>
        <p:nvCxnSpPr>
          <p:cNvPr id="12" name="Connector: Elbow 23">
            <a:extLst>
              <a:ext uri="{FF2B5EF4-FFF2-40B4-BE49-F238E27FC236}">
                <a16:creationId xmlns="" xmlns:a16="http://schemas.microsoft.com/office/drawing/2014/main" id="{C47F70F7-34D0-46C8-A459-10971D5166A7}"/>
              </a:ext>
            </a:extLst>
          </p:cNvPr>
          <p:cNvCxnSpPr>
            <a:cxnSpLocks/>
            <a:stCxn id="8" idx="2"/>
            <a:endCxn id="9" idx="0"/>
          </p:cNvCxnSpPr>
          <p:nvPr/>
        </p:nvCxnSpPr>
        <p:spPr>
          <a:xfrm rot="5400000">
            <a:off x="3705049" y="2560667"/>
            <a:ext cx="397092" cy="695376"/>
          </a:xfrm>
          <a:prstGeom prst="bentConnector3">
            <a:avLst>
              <a:gd name="adj1" fmla="val 50000"/>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24">
            <a:extLst>
              <a:ext uri="{FF2B5EF4-FFF2-40B4-BE49-F238E27FC236}">
                <a16:creationId xmlns="" xmlns:a16="http://schemas.microsoft.com/office/drawing/2014/main" id="{DDED8D85-C4E4-4CDF-A7BE-CC194F0373E1}"/>
              </a:ext>
            </a:extLst>
          </p:cNvPr>
          <p:cNvCxnSpPr>
            <a:cxnSpLocks/>
          </p:cNvCxnSpPr>
          <p:nvPr/>
        </p:nvCxnSpPr>
        <p:spPr>
          <a:xfrm rot="16200000" flipH="1">
            <a:off x="3391148" y="3631023"/>
            <a:ext cx="277293" cy="13535"/>
          </a:xfrm>
          <a:prstGeom prst="bentConnector3">
            <a:avLst>
              <a:gd name="adj1" fmla="val 5758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30">
            <a:extLst>
              <a:ext uri="{FF2B5EF4-FFF2-40B4-BE49-F238E27FC236}">
                <a16:creationId xmlns="" xmlns:a16="http://schemas.microsoft.com/office/drawing/2014/main" id="{E4F6ACB7-7EC3-40B7-90C3-35966E8C582A}"/>
              </a:ext>
            </a:extLst>
          </p:cNvPr>
          <p:cNvCxnSpPr>
            <a:cxnSpLocks/>
          </p:cNvCxnSpPr>
          <p:nvPr/>
        </p:nvCxnSpPr>
        <p:spPr>
          <a:xfrm>
            <a:off x="3680953" y="2908355"/>
            <a:ext cx="2870978" cy="198547"/>
          </a:xfrm>
          <a:prstGeom prst="bentConnector3">
            <a:avLst>
              <a:gd name="adj1" fmla="val 99788"/>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25">
            <a:extLst>
              <a:ext uri="{FF2B5EF4-FFF2-40B4-BE49-F238E27FC236}">
                <a16:creationId xmlns="" xmlns:a16="http://schemas.microsoft.com/office/drawing/2014/main" id="{F8DE14A7-8528-4817-917B-A5D64FDA4270}"/>
              </a:ext>
            </a:extLst>
          </p:cNvPr>
          <p:cNvSpPr/>
          <p:nvPr/>
        </p:nvSpPr>
        <p:spPr bwMode="auto">
          <a:xfrm>
            <a:off x="5211234" y="3136174"/>
            <a:ext cx="4806209" cy="2877181"/>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r>
              <a:rPr lang="en-US" sz="2000" b="1" dirty="0"/>
              <a:t>Manage Interim Control </a:t>
            </a:r>
            <a:r>
              <a:rPr lang="en-US" sz="2000" b="1" dirty="0" smtClean="0"/>
              <a:t>Programs</a:t>
            </a:r>
          </a:p>
          <a:p>
            <a:endParaRPr lang="en-US" sz="2000" b="1" dirty="0"/>
          </a:p>
          <a:p>
            <a:pPr marL="171450" indent="-171450">
              <a:buFont typeface="Arial" panose="020B0604020202020204" pitchFamily="34" charset="0"/>
              <a:buChar char="•"/>
            </a:pPr>
            <a:r>
              <a:rPr lang="en-US" sz="2000" dirty="0"/>
              <a:t>Standardize Work Practices </a:t>
            </a:r>
          </a:p>
          <a:p>
            <a:pPr marL="171450" indent="-171450">
              <a:buFont typeface="Arial" panose="020B0604020202020204" pitchFamily="34" charset="0"/>
              <a:buChar char="•"/>
            </a:pPr>
            <a:r>
              <a:rPr lang="en-US" sz="2000" dirty="0"/>
              <a:t>PPE &amp; RPE  </a:t>
            </a:r>
          </a:p>
          <a:p>
            <a:pPr marL="171450" indent="-171450">
              <a:buFont typeface="Arial" panose="020B0604020202020204" pitchFamily="34" charset="0"/>
              <a:buChar char="•"/>
            </a:pPr>
            <a:r>
              <a:rPr lang="en-US" sz="2000" dirty="0"/>
              <a:t>Health Surveillance </a:t>
            </a:r>
          </a:p>
          <a:p>
            <a:pPr marL="171450" indent="-171450">
              <a:buFont typeface="Arial" panose="020B0604020202020204" pitchFamily="34" charset="0"/>
              <a:buChar char="•"/>
            </a:pPr>
            <a:r>
              <a:rPr lang="en-US" sz="2000" dirty="0"/>
              <a:t>Hazard Awareness</a:t>
            </a:r>
            <a:r>
              <a:rPr lang="en-US" sz="2000" dirty="0">
                <a:highlight>
                  <a:srgbClr val="FFFF00"/>
                </a:highlight>
              </a:rPr>
              <a:t> </a:t>
            </a:r>
          </a:p>
          <a:p>
            <a:pPr marL="171450" indent="-171450">
              <a:buFont typeface="Arial" panose="020B0604020202020204" pitchFamily="34" charset="0"/>
              <a:buChar char="•"/>
            </a:pPr>
            <a:r>
              <a:rPr lang="en-US" sz="2000" dirty="0"/>
              <a:t>Operator Competency in using interim controls </a:t>
            </a:r>
          </a:p>
        </p:txBody>
      </p:sp>
      <p:sp>
        <p:nvSpPr>
          <p:cNvPr id="16" name="Left Arrow 15"/>
          <p:cNvSpPr/>
          <p:nvPr/>
        </p:nvSpPr>
        <p:spPr>
          <a:xfrm>
            <a:off x="9415462" y="-1"/>
            <a:ext cx="2743200" cy="100012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Quantitative Risk Assessment</a:t>
            </a:r>
            <a:endParaRPr lang="en-US" b="1" dirty="0"/>
          </a:p>
        </p:txBody>
      </p:sp>
    </p:spTree>
    <p:extLst>
      <p:ext uri="{BB962C8B-B14F-4D97-AF65-F5344CB8AC3E}">
        <p14:creationId xmlns:p14="http://schemas.microsoft.com/office/powerpoint/2010/main" val="1452553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 xmlns:a16="http://schemas.microsoft.com/office/drawing/2014/main" id="{7FB82865-F91D-43FB-B72B-77DC4E5AF504}"/>
              </a:ext>
            </a:extLst>
          </p:cNvPr>
          <p:cNvSpPr txBox="1">
            <a:spLocks/>
          </p:cNvSpPr>
          <p:nvPr/>
        </p:nvSpPr>
        <p:spPr>
          <a:xfrm>
            <a:off x="503996" y="126520"/>
            <a:ext cx="9323205" cy="7053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smtClean="0">
                <a:solidFill>
                  <a:schemeClr val="accent2"/>
                </a:solidFill>
              </a:rPr>
              <a:t>Sampling</a:t>
            </a:r>
            <a:endParaRPr lang="en-AU" b="1" dirty="0">
              <a:solidFill>
                <a:schemeClr val="accent2"/>
              </a:solidFill>
            </a:endParaRPr>
          </a:p>
        </p:txBody>
      </p:sp>
      <p:sp>
        <p:nvSpPr>
          <p:cNvPr id="7" name="Rectangle: Rounded Corners 12">
            <a:extLst>
              <a:ext uri="{FF2B5EF4-FFF2-40B4-BE49-F238E27FC236}">
                <a16:creationId xmlns="" xmlns:a16="http://schemas.microsoft.com/office/drawing/2014/main" id="{10A36826-D5F1-48DB-8965-9C08A8E938BE}"/>
              </a:ext>
            </a:extLst>
          </p:cNvPr>
          <p:cNvSpPr/>
          <p:nvPr/>
        </p:nvSpPr>
        <p:spPr bwMode="auto">
          <a:xfrm>
            <a:off x="503996" y="1541469"/>
            <a:ext cx="4257189" cy="4375916"/>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sz="2400" dirty="0"/>
              <a:t>Industrial hygiene sampling data is taken for those risks identified from the qualitative risk assessment and is considered the </a:t>
            </a:r>
            <a:r>
              <a:rPr lang="en-GB" sz="2400" b="1" dirty="0">
                <a:solidFill>
                  <a:srgbClr val="0070C0"/>
                </a:solidFill>
              </a:rPr>
              <a:t>quantitative risk assessment. </a:t>
            </a:r>
            <a:r>
              <a:rPr lang="en-GB" sz="2400" dirty="0"/>
              <a:t>Taking samples and analysing the data is the second step in our Chemical exposure risk lifecycle. </a:t>
            </a:r>
          </a:p>
        </p:txBody>
      </p:sp>
      <p:sp>
        <p:nvSpPr>
          <p:cNvPr id="9" name="Title 4"/>
          <p:cNvSpPr>
            <a:spLocks noGrp="1"/>
          </p:cNvSpPr>
          <p:nvPr>
            <p:ph type="title"/>
          </p:nvPr>
        </p:nvSpPr>
        <p:spPr>
          <a:xfrm>
            <a:off x="5599636" y="330785"/>
            <a:ext cx="4050154" cy="338554"/>
          </a:xfrm>
        </p:spPr>
        <p:txBody>
          <a:bodyPr>
            <a:noAutofit/>
          </a:bodyPr>
          <a:lstStyle/>
          <a:p>
            <a:r>
              <a:rPr lang="en-US" sz="3200" b="1" dirty="0">
                <a:solidFill>
                  <a:schemeClr val="accent2"/>
                </a:solidFill>
              </a:rPr>
              <a:t>Who do we sample?</a:t>
            </a:r>
          </a:p>
        </p:txBody>
      </p:sp>
      <p:sp>
        <p:nvSpPr>
          <p:cNvPr id="10" name="TextBox 9"/>
          <p:cNvSpPr txBox="1"/>
          <p:nvPr/>
        </p:nvSpPr>
        <p:spPr>
          <a:xfrm>
            <a:off x="5689033" y="1455024"/>
            <a:ext cx="4576512" cy="5755422"/>
          </a:xfrm>
          <a:prstGeom prst="rect">
            <a:avLst/>
          </a:prstGeom>
          <a:noFill/>
        </p:spPr>
        <p:txBody>
          <a:bodyPr wrap="square" rtlCol="0">
            <a:spAutoFit/>
          </a:bodyPr>
          <a:lstStyle/>
          <a:p>
            <a:r>
              <a:rPr lang="en-GB" sz="1600" dirty="0"/>
              <a:t>It is normally most efficient to group workers who have similar responsibilities and </a:t>
            </a:r>
            <a:r>
              <a:rPr lang="en-GB" sz="1600" dirty="0" smtClean="0"/>
              <a:t>would </a:t>
            </a:r>
            <a:r>
              <a:rPr lang="en-GB" sz="1600" dirty="0"/>
              <a:t>be expected to have similar exposure to the same range of hazards; termed a ‘Similar Exposure Group’ (SEG). </a:t>
            </a:r>
          </a:p>
          <a:p>
            <a:endParaRPr lang="en-GB" sz="1600" dirty="0"/>
          </a:p>
          <a:p>
            <a:r>
              <a:rPr lang="en-US" sz="1600" dirty="0"/>
              <a:t>SEG’s are </a:t>
            </a:r>
            <a:r>
              <a:rPr lang="en-US" sz="1600" dirty="0">
                <a:solidFill>
                  <a:srgbClr val="FF0000"/>
                </a:solidFill>
              </a:rPr>
              <a:t>groups</a:t>
            </a:r>
            <a:r>
              <a:rPr lang="en-US" sz="1600" dirty="0"/>
              <a:t> of workers having the </a:t>
            </a:r>
            <a:r>
              <a:rPr lang="en-US" sz="1600" dirty="0">
                <a:solidFill>
                  <a:srgbClr val="FF0000"/>
                </a:solidFill>
              </a:rPr>
              <a:t>same</a:t>
            </a:r>
            <a:r>
              <a:rPr lang="en-US" sz="1600" dirty="0"/>
              <a:t> general exposure profile for the agent(s) being studied because of:</a:t>
            </a:r>
          </a:p>
          <a:p>
            <a:endParaRPr lang="en-US" sz="1600" dirty="0"/>
          </a:p>
          <a:p>
            <a:pPr marL="258297" indent="-258297">
              <a:buFont typeface="Arial" pitchFamily="34" charset="0"/>
              <a:buChar char="•"/>
            </a:pPr>
            <a:r>
              <a:rPr lang="en-US" sz="1600" dirty="0"/>
              <a:t>The </a:t>
            </a:r>
            <a:r>
              <a:rPr lang="en-US" sz="1600" dirty="0">
                <a:solidFill>
                  <a:srgbClr val="0000FF"/>
                </a:solidFill>
              </a:rPr>
              <a:t>similarity and frequency </a:t>
            </a:r>
            <a:r>
              <a:rPr lang="en-US" sz="1600" dirty="0"/>
              <a:t>of the tasks they perform;</a:t>
            </a:r>
          </a:p>
          <a:p>
            <a:pPr marL="258297" indent="-258297">
              <a:buFont typeface="Arial" pitchFamily="34" charset="0"/>
              <a:buChar char="•"/>
            </a:pPr>
            <a:endParaRPr lang="en-US" sz="1600" dirty="0"/>
          </a:p>
          <a:p>
            <a:pPr marL="258297" indent="-258297">
              <a:buFont typeface="Arial" pitchFamily="34" charset="0"/>
              <a:buChar char="•"/>
            </a:pPr>
            <a:r>
              <a:rPr lang="en-US" sz="1600" dirty="0"/>
              <a:t>The </a:t>
            </a:r>
            <a:r>
              <a:rPr lang="en-US" sz="1600" dirty="0">
                <a:solidFill>
                  <a:srgbClr val="0000FF"/>
                </a:solidFill>
              </a:rPr>
              <a:t>materials and processes </a:t>
            </a:r>
            <a:r>
              <a:rPr lang="en-US" sz="1600" dirty="0"/>
              <a:t>with which they work; and</a:t>
            </a:r>
          </a:p>
          <a:p>
            <a:pPr marL="258297" indent="-258297">
              <a:buFont typeface="Arial" pitchFamily="34" charset="0"/>
              <a:buChar char="•"/>
            </a:pPr>
            <a:endParaRPr lang="en-US" sz="1600" dirty="0"/>
          </a:p>
          <a:p>
            <a:pPr marL="258297" indent="-258297">
              <a:buFont typeface="Arial" pitchFamily="34" charset="0"/>
              <a:buChar char="•"/>
            </a:pPr>
            <a:r>
              <a:rPr lang="en-US" sz="1600" dirty="0"/>
              <a:t>The similarity of </a:t>
            </a:r>
            <a:r>
              <a:rPr lang="en-US" sz="1600" dirty="0">
                <a:solidFill>
                  <a:srgbClr val="0000FF"/>
                </a:solidFill>
              </a:rPr>
              <a:t>the way </a:t>
            </a:r>
            <a:r>
              <a:rPr lang="en-US" sz="1600" dirty="0"/>
              <a:t>they perform the tasks.</a:t>
            </a:r>
          </a:p>
          <a:p>
            <a:endParaRPr lang="en-US" sz="1600" dirty="0"/>
          </a:p>
          <a:p>
            <a:pPr marL="258297" indent="-258297"/>
            <a:r>
              <a:rPr lang="en-GB" sz="1600" smtClean="0"/>
              <a:t>      A </a:t>
            </a:r>
            <a:r>
              <a:rPr lang="en-GB" sz="1600" dirty="0"/>
              <a:t>statistically significant number of employees </a:t>
            </a:r>
            <a:r>
              <a:rPr lang="en-GB" sz="1600" dirty="0" smtClean="0"/>
              <a:t>within each </a:t>
            </a:r>
            <a:r>
              <a:rPr lang="en-GB" sz="1600" dirty="0"/>
              <a:t>SEG should be monitored to obtain meaningful group ‘average’ exposures with 95% confidence limits.</a:t>
            </a:r>
            <a:endParaRPr lang="en-US" sz="1600" dirty="0"/>
          </a:p>
          <a:p>
            <a:endParaRPr lang="en-US" sz="1600" dirty="0"/>
          </a:p>
          <a:p>
            <a:pPr marL="258297" indent="-258297"/>
            <a:endParaRPr lang="en-US" sz="1600" dirty="0"/>
          </a:p>
        </p:txBody>
      </p:sp>
      <p:sp>
        <p:nvSpPr>
          <p:cNvPr id="11" name="Text Placeholder 2">
            <a:extLst>
              <a:ext uri="{FF2B5EF4-FFF2-40B4-BE49-F238E27FC236}">
                <a16:creationId xmlns="" xmlns:a16="http://schemas.microsoft.com/office/drawing/2014/main" id="{6F44366E-BFE4-4C80-B546-0E32FB43BE79}"/>
              </a:ext>
            </a:extLst>
          </p:cNvPr>
          <p:cNvSpPr txBox="1">
            <a:spLocks/>
          </p:cNvSpPr>
          <p:nvPr/>
        </p:nvSpPr>
        <p:spPr>
          <a:xfrm>
            <a:off x="5689033" y="953756"/>
            <a:ext cx="4138168" cy="501268"/>
          </a:xfrm>
          <a:prstGeom prst="rect">
            <a:avLst/>
          </a:prstGeom>
        </p:spPr>
        <p:txBody>
          <a:bodyPr/>
          <a:lstStyle>
            <a:lvl1pPr marL="270000" indent="-270000" algn="l" defTabSz="914400" rtl="0" eaLnBrk="1" latinLnBrk="0" hangingPunct="1">
              <a:spcBef>
                <a:spcPts val="0"/>
              </a:spcBef>
              <a:spcAft>
                <a:spcPts val="600"/>
              </a:spcAft>
              <a:buClr>
                <a:schemeClr val="tx1"/>
              </a:buClr>
              <a:buFont typeface="Arial" pitchFamily="34" charset="0"/>
              <a:buChar char="–"/>
              <a:defRPr sz="1600" kern="1200">
                <a:solidFill>
                  <a:schemeClr val="tx1"/>
                </a:solidFill>
                <a:latin typeface="+mn-lt"/>
                <a:ea typeface="+mn-ea"/>
                <a:cs typeface="+mn-cs"/>
              </a:defRPr>
            </a:lvl1pPr>
            <a:lvl2pPr marL="538163" indent="-2700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2pPr>
            <a:lvl3pPr marL="81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3pPr>
            <a:lvl4pPr marL="1081088"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4pPr>
            <a:lvl5pPr marL="1350000" indent="-270000" algn="l" defTabSz="914400" rtl="0" eaLnBrk="1" latinLnBrk="0" hangingPunct="1">
              <a:spcBef>
                <a:spcPts val="0"/>
              </a:spcBef>
              <a:spcAft>
                <a:spcPts val="600"/>
              </a:spcAft>
              <a:buFont typeface="Arial" pitchFamily="34" charset="0"/>
              <a:buChar char="–"/>
              <a:defRPr sz="1200" b="0" kern="1200">
                <a:solidFill>
                  <a:schemeClr val="tx1"/>
                </a:solidFill>
                <a:latin typeface="+mn-lt"/>
                <a:ea typeface="+mn-ea"/>
                <a:cs typeface="+mn-cs"/>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a:lstStyle>
          <a:p>
            <a:pPr marL="0" indent="0">
              <a:buNone/>
            </a:pPr>
            <a:r>
              <a:rPr lang="en-AU" sz="2800" b="1" dirty="0">
                <a:solidFill>
                  <a:schemeClr val="accent2"/>
                </a:solidFill>
              </a:rPr>
              <a:t>Similar Exposure Groups </a:t>
            </a:r>
          </a:p>
        </p:txBody>
      </p:sp>
      <p:sp>
        <p:nvSpPr>
          <p:cNvPr id="12" name="Left Arrow 11"/>
          <p:cNvSpPr/>
          <p:nvPr/>
        </p:nvSpPr>
        <p:spPr>
          <a:xfrm>
            <a:off x="9415462" y="-1"/>
            <a:ext cx="2743200" cy="100012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Quantitative Risk Assessment</a:t>
            </a:r>
            <a:endParaRPr lang="en-US" b="1" dirty="0"/>
          </a:p>
        </p:txBody>
      </p:sp>
    </p:spTree>
    <p:extLst>
      <p:ext uri="{BB962C8B-B14F-4D97-AF65-F5344CB8AC3E}">
        <p14:creationId xmlns:p14="http://schemas.microsoft.com/office/powerpoint/2010/main" val="1317800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409825" y="577077"/>
            <a:ext cx="7748057" cy="688439"/>
          </a:xfrm>
        </p:spPr>
        <p:txBody>
          <a:bodyPr>
            <a:noAutofit/>
          </a:bodyPr>
          <a:lstStyle/>
          <a:p>
            <a:r>
              <a:rPr lang="en-US" sz="4000" b="1" dirty="0">
                <a:solidFill>
                  <a:schemeClr val="accent2"/>
                </a:solidFill>
              </a:rPr>
              <a:t>Statistical Analysis of </a:t>
            </a:r>
            <a:r>
              <a:rPr lang="en-US" sz="4000" b="1" dirty="0" smtClean="0">
                <a:solidFill>
                  <a:schemeClr val="accent2"/>
                </a:solidFill>
              </a:rPr>
              <a:t>Industrial Hygiene </a:t>
            </a:r>
            <a:r>
              <a:rPr lang="en-US" sz="4000" b="1" dirty="0">
                <a:solidFill>
                  <a:schemeClr val="accent2"/>
                </a:solidFill>
              </a:rPr>
              <a:t>Data </a:t>
            </a:r>
            <a:r>
              <a:rPr lang="en-US" sz="3600" dirty="0"/>
              <a:t/>
            </a:r>
            <a:br>
              <a:rPr lang="en-US" sz="3600" dirty="0"/>
            </a:br>
            <a:endParaRPr lang="en-US" sz="3600" dirty="0"/>
          </a:p>
        </p:txBody>
      </p:sp>
      <p:sp>
        <p:nvSpPr>
          <p:cNvPr id="9" name="Rectangle 8"/>
          <p:cNvSpPr/>
          <p:nvPr/>
        </p:nvSpPr>
        <p:spPr>
          <a:xfrm>
            <a:off x="409825" y="1530908"/>
            <a:ext cx="10977313" cy="4893647"/>
          </a:xfrm>
          <a:prstGeom prst="rect">
            <a:avLst/>
          </a:prstGeom>
        </p:spPr>
        <p:txBody>
          <a:bodyPr wrap="square">
            <a:spAutoFit/>
          </a:bodyPr>
          <a:lstStyle/>
          <a:p>
            <a:pPr algn="just"/>
            <a:r>
              <a:rPr lang="en-US" sz="2400" dirty="0" smtClean="0">
                <a:latin typeface="+mj-lt"/>
              </a:rPr>
              <a:t>Use of  </a:t>
            </a:r>
            <a:r>
              <a:rPr lang="en-US" sz="2400" i="1" dirty="0">
                <a:latin typeface="+mj-lt"/>
              </a:rPr>
              <a:t>Bayesian Statistics </a:t>
            </a:r>
            <a:r>
              <a:rPr lang="en-US" sz="2400" dirty="0">
                <a:latin typeface="+mj-lt"/>
              </a:rPr>
              <a:t>to assist in the assignment of exposure control ratings. It is </a:t>
            </a:r>
            <a:r>
              <a:rPr lang="en-US" sz="2400" b="1" dirty="0">
                <a:solidFill>
                  <a:srgbClr val="0000FF"/>
                </a:solidFill>
                <a:latin typeface="+mj-lt"/>
              </a:rPr>
              <a:t>designed for use with small n datasets</a:t>
            </a:r>
            <a:r>
              <a:rPr lang="en-US" sz="2400" dirty="0">
                <a:latin typeface="+mj-lt"/>
              </a:rPr>
              <a:t>, and can applied to a single measurement</a:t>
            </a:r>
            <a:endParaRPr lang="en-US" sz="2400" i="1" dirty="0">
              <a:latin typeface="+mj-lt"/>
            </a:endParaRPr>
          </a:p>
          <a:p>
            <a:pPr algn="just"/>
            <a:endParaRPr lang="en-US" sz="2400" dirty="0">
              <a:latin typeface="+mj-lt"/>
            </a:endParaRPr>
          </a:p>
          <a:p>
            <a:pPr marL="348760" indent="-348760" algn="just">
              <a:buFont typeface="Courier New" pitchFamily="49" charset="0"/>
              <a:buChar char="o"/>
            </a:pPr>
            <a:r>
              <a:rPr lang="en-US" sz="2400" dirty="0">
                <a:latin typeface="+mj-lt"/>
              </a:rPr>
              <a:t>It allows for </a:t>
            </a:r>
            <a:r>
              <a:rPr lang="en-US" sz="2400" b="1" i="1" dirty="0">
                <a:solidFill>
                  <a:srgbClr val="0000FF"/>
                </a:solidFill>
                <a:latin typeface="+mj-lt"/>
              </a:rPr>
              <a:t>statistically valid decision making</a:t>
            </a:r>
            <a:r>
              <a:rPr lang="en-US" sz="2400" b="1" dirty="0">
                <a:solidFill>
                  <a:srgbClr val="0000FF"/>
                </a:solidFill>
                <a:latin typeface="+mj-lt"/>
              </a:rPr>
              <a:t> </a:t>
            </a:r>
            <a:r>
              <a:rPr lang="en-US" sz="2400" dirty="0">
                <a:latin typeface="+mj-lt"/>
              </a:rPr>
              <a:t>with as few as 3 </a:t>
            </a:r>
            <a:r>
              <a:rPr lang="en-US" sz="2400" dirty="0" smtClean="0">
                <a:latin typeface="+mj-lt"/>
              </a:rPr>
              <a:t>samples</a:t>
            </a:r>
            <a:endParaRPr lang="en-US" sz="2400" dirty="0">
              <a:latin typeface="+mj-lt"/>
            </a:endParaRPr>
          </a:p>
          <a:p>
            <a:pPr marL="348760" indent="-348760" algn="just">
              <a:buFont typeface="Courier New" pitchFamily="49" charset="0"/>
              <a:buChar char="o"/>
            </a:pPr>
            <a:endParaRPr lang="en-US" sz="2400" dirty="0">
              <a:latin typeface="+mj-lt"/>
            </a:endParaRPr>
          </a:p>
          <a:p>
            <a:pPr marL="348760" indent="-348760" algn="just">
              <a:buFont typeface="Courier New" pitchFamily="49" charset="0"/>
              <a:buChar char="o"/>
            </a:pPr>
            <a:r>
              <a:rPr lang="en-US" sz="2400" dirty="0">
                <a:latin typeface="+mj-lt"/>
              </a:rPr>
              <a:t>It provides for Risk Management decision making based on </a:t>
            </a:r>
            <a:r>
              <a:rPr lang="en-US" sz="2400" b="1" dirty="0">
                <a:solidFill>
                  <a:srgbClr val="0000FF"/>
                </a:solidFill>
                <a:latin typeface="+mj-lt"/>
              </a:rPr>
              <a:t>defensible </a:t>
            </a:r>
            <a:r>
              <a:rPr lang="en-US" sz="2400" b="1" dirty="0" smtClean="0">
                <a:solidFill>
                  <a:srgbClr val="0000FF"/>
                </a:solidFill>
                <a:latin typeface="+mj-lt"/>
              </a:rPr>
              <a:t>data</a:t>
            </a:r>
            <a:endParaRPr lang="en-US" sz="2400" dirty="0">
              <a:latin typeface="+mj-lt"/>
            </a:endParaRPr>
          </a:p>
          <a:p>
            <a:pPr marL="348760" indent="-348760" algn="just">
              <a:buFont typeface="Courier New" pitchFamily="49" charset="0"/>
              <a:buChar char="o"/>
            </a:pPr>
            <a:endParaRPr lang="en-US" sz="2400" dirty="0">
              <a:latin typeface="+mj-lt"/>
            </a:endParaRPr>
          </a:p>
          <a:p>
            <a:pPr marL="348760" indent="-348760" algn="just">
              <a:buFont typeface="Courier New" pitchFamily="49" charset="0"/>
              <a:buChar char="o"/>
            </a:pPr>
            <a:r>
              <a:rPr lang="en-US" sz="2400" dirty="0">
                <a:latin typeface="+mj-lt"/>
              </a:rPr>
              <a:t>It provides a consistent process for </a:t>
            </a:r>
            <a:r>
              <a:rPr lang="en-US" sz="2400" b="1" dirty="0">
                <a:solidFill>
                  <a:srgbClr val="0000FF"/>
                </a:solidFill>
                <a:latin typeface="+mj-lt"/>
              </a:rPr>
              <a:t>IH decision </a:t>
            </a:r>
            <a:r>
              <a:rPr lang="en-US" sz="2400" b="1" dirty="0" smtClean="0">
                <a:solidFill>
                  <a:srgbClr val="0000FF"/>
                </a:solidFill>
                <a:latin typeface="+mj-lt"/>
              </a:rPr>
              <a:t>making</a:t>
            </a:r>
            <a:endParaRPr lang="en-US" sz="2400" dirty="0">
              <a:latin typeface="+mj-lt"/>
            </a:endParaRPr>
          </a:p>
          <a:p>
            <a:pPr algn="just"/>
            <a:endParaRPr lang="en-US" sz="2400" dirty="0">
              <a:latin typeface="+mj-lt"/>
            </a:endParaRPr>
          </a:p>
          <a:p>
            <a:r>
              <a:rPr lang="en-US" sz="2400" dirty="0">
                <a:latin typeface="+mj-lt"/>
              </a:rPr>
              <a:t>Bayesian Statistics can do this by </a:t>
            </a:r>
            <a:r>
              <a:rPr lang="en-AU" sz="2400" b="1" dirty="0">
                <a:solidFill>
                  <a:srgbClr val="FF0000"/>
                </a:solidFill>
                <a:latin typeface="+mj-lt"/>
              </a:rPr>
              <a:t>estimating the probability </a:t>
            </a:r>
            <a:r>
              <a:rPr lang="en-AU" sz="2400" dirty="0">
                <a:latin typeface="+mj-lt"/>
              </a:rPr>
              <a:t>that the true exposure profile (95</a:t>
            </a:r>
            <a:r>
              <a:rPr lang="en-AU" sz="2400" baseline="30000" dirty="0">
                <a:latin typeface="+mj-lt"/>
              </a:rPr>
              <a:t>th</a:t>
            </a:r>
            <a:r>
              <a:rPr lang="en-AU" sz="2400" dirty="0">
                <a:latin typeface="+mj-lt"/>
              </a:rPr>
              <a:t> percentile) falls into a particular American </a:t>
            </a:r>
            <a:r>
              <a:rPr lang="en-US" sz="2400" dirty="0">
                <a:latin typeface="+mj-lt"/>
              </a:rPr>
              <a:t>Industrial Hygiene Association (AIHA)  exposure control category.</a:t>
            </a:r>
          </a:p>
          <a:p>
            <a:endParaRPr lang="en-US" sz="2400" b="1" dirty="0">
              <a:solidFill>
                <a:srgbClr val="FF0000"/>
              </a:solidFill>
              <a:latin typeface="+mj-lt"/>
            </a:endParaRPr>
          </a:p>
        </p:txBody>
      </p:sp>
      <p:sp>
        <p:nvSpPr>
          <p:cNvPr id="10" name="Left Arrow 9"/>
          <p:cNvSpPr/>
          <p:nvPr/>
        </p:nvSpPr>
        <p:spPr>
          <a:xfrm>
            <a:off x="9415462" y="-1"/>
            <a:ext cx="2743200" cy="100012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Quantitative Risk Assessment</a:t>
            </a:r>
            <a:endParaRPr lang="en-US" b="1" dirty="0"/>
          </a:p>
        </p:txBody>
      </p:sp>
    </p:spTree>
    <p:extLst>
      <p:ext uri="{BB962C8B-B14F-4D97-AF65-F5344CB8AC3E}">
        <p14:creationId xmlns:p14="http://schemas.microsoft.com/office/powerpoint/2010/main" val="2110032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225" y="172344"/>
            <a:ext cx="10515600" cy="792163"/>
          </a:xfrm>
        </p:spPr>
        <p:txBody>
          <a:bodyPr>
            <a:normAutofit/>
          </a:bodyPr>
          <a:lstStyle/>
          <a:p>
            <a:r>
              <a:rPr lang="en-US" sz="3600" b="1" dirty="0">
                <a:solidFill>
                  <a:schemeClr val="accent2"/>
                </a:solidFill>
              </a:rPr>
              <a:t>Chemical </a:t>
            </a:r>
            <a:r>
              <a:rPr lang="en-US" sz="3600" b="1" dirty="0" smtClean="0">
                <a:solidFill>
                  <a:schemeClr val="accent2"/>
                </a:solidFill>
              </a:rPr>
              <a:t>Safety </a:t>
            </a:r>
            <a:r>
              <a:rPr lang="en-US" sz="3600" b="1" dirty="0">
                <a:solidFill>
                  <a:schemeClr val="accent2"/>
                </a:solidFill>
              </a:rPr>
              <a:t>and Chemical </a:t>
            </a:r>
            <a:r>
              <a:rPr lang="en-US" sz="3600" b="1" dirty="0" smtClean="0">
                <a:solidFill>
                  <a:schemeClr val="accent2"/>
                </a:solidFill>
              </a:rPr>
              <a:t>Security</a:t>
            </a:r>
            <a:endParaRPr lang="en-US" sz="3600" b="1" dirty="0">
              <a:solidFill>
                <a:schemeClr val="accent2"/>
              </a:solidFill>
            </a:endParaRPr>
          </a:p>
        </p:txBody>
      </p:sp>
      <p:sp>
        <p:nvSpPr>
          <p:cNvPr id="3" name="Content Placeholder 2"/>
          <p:cNvSpPr>
            <a:spLocks noGrp="1"/>
          </p:cNvSpPr>
          <p:nvPr>
            <p:ph idx="1"/>
          </p:nvPr>
        </p:nvSpPr>
        <p:spPr>
          <a:xfrm>
            <a:off x="1038225" y="1482725"/>
            <a:ext cx="4276726" cy="4351338"/>
          </a:xfrm>
        </p:spPr>
        <p:txBody>
          <a:bodyPr>
            <a:normAutofit fontScale="92500" lnSpcReduction="10000"/>
          </a:bodyPr>
          <a:lstStyle/>
          <a:p>
            <a:pPr marL="0" indent="0">
              <a:lnSpc>
                <a:spcPct val="100000"/>
              </a:lnSpc>
              <a:buNone/>
            </a:pPr>
            <a:r>
              <a:rPr lang="en-US" dirty="0">
                <a:solidFill>
                  <a:schemeClr val="accent2"/>
                </a:solidFill>
                <a:latin typeface="+mj-lt"/>
              </a:rPr>
              <a:t>“</a:t>
            </a:r>
            <a:r>
              <a:rPr lang="en-US" sz="2600" b="1" dirty="0">
                <a:solidFill>
                  <a:schemeClr val="accent2"/>
                </a:solidFill>
                <a:latin typeface="+mj-lt"/>
              </a:rPr>
              <a:t>Chemical safety” </a:t>
            </a:r>
          </a:p>
          <a:p>
            <a:pPr marL="0" indent="0">
              <a:buNone/>
            </a:pPr>
            <a:r>
              <a:rPr lang="en-US" dirty="0" smtClean="0">
                <a:latin typeface="+mj-lt"/>
              </a:rPr>
              <a:t>- Prevent </a:t>
            </a:r>
            <a:r>
              <a:rPr lang="en-US" dirty="0">
                <a:latin typeface="+mj-lt"/>
              </a:rPr>
              <a:t>non-deliberate releases of toxic chemicals into the environment and to mitigate the impact if such events occur. </a:t>
            </a:r>
            <a:endParaRPr lang="en-US" dirty="0" smtClean="0">
              <a:latin typeface="+mj-lt"/>
            </a:endParaRPr>
          </a:p>
          <a:p>
            <a:pPr marL="0" indent="0">
              <a:buNone/>
            </a:pPr>
            <a:r>
              <a:rPr lang="en-US" dirty="0" smtClean="0">
                <a:latin typeface="+mj-lt"/>
              </a:rPr>
              <a:t>- Chemical </a:t>
            </a:r>
            <a:r>
              <a:rPr lang="en-US" dirty="0">
                <a:latin typeface="+mj-lt"/>
              </a:rPr>
              <a:t>safety comprises disciplines such as occupational safety, public safety, process safety, environment safety, consumer safety and transport safety. </a:t>
            </a:r>
            <a:endParaRPr lang="en-US" dirty="0" smtClean="0">
              <a:latin typeface="+mj-lt"/>
            </a:endParaRPr>
          </a:p>
        </p:txBody>
      </p:sp>
      <p:sp>
        <p:nvSpPr>
          <p:cNvPr id="4" name="Content Placeholder 2"/>
          <p:cNvSpPr txBox="1">
            <a:spLocks/>
          </p:cNvSpPr>
          <p:nvPr/>
        </p:nvSpPr>
        <p:spPr>
          <a:xfrm>
            <a:off x="6205537" y="1482725"/>
            <a:ext cx="42767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2"/>
                </a:solidFill>
                <a:latin typeface="+mj-lt"/>
              </a:rPr>
              <a:t>“Chemical security” </a:t>
            </a:r>
            <a:endParaRPr lang="en-US" sz="2400" b="1" dirty="0" smtClean="0">
              <a:solidFill>
                <a:schemeClr val="accent2"/>
              </a:solidFill>
              <a:latin typeface="+mj-lt"/>
            </a:endParaRPr>
          </a:p>
          <a:p>
            <a:pPr>
              <a:lnSpc>
                <a:spcPct val="80000"/>
              </a:lnSpc>
              <a:buFontTx/>
              <a:buChar char="-"/>
            </a:pPr>
            <a:r>
              <a:rPr lang="en-US" sz="2600" dirty="0" smtClean="0">
                <a:latin typeface="+mj-lt"/>
              </a:rPr>
              <a:t>Prevent </a:t>
            </a:r>
            <a:r>
              <a:rPr lang="en-US" sz="2600" dirty="0">
                <a:latin typeface="+mj-lt"/>
              </a:rPr>
              <a:t>deliberate releases of toxic chemicals and to mitigate the impact if such events occur. </a:t>
            </a:r>
            <a:endParaRPr lang="en-US" sz="2600" dirty="0" smtClean="0">
              <a:latin typeface="+mj-lt"/>
            </a:endParaRPr>
          </a:p>
          <a:p>
            <a:pPr>
              <a:lnSpc>
                <a:spcPct val="80000"/>
              </a:lnSpc>
              <a:buFontTx/>
              <a:buChar char="-"/>
            </a:pPr>
            <a:r>
              <a:rPr lang="en-US" sz="2600" dirty="0" smtClean="0">
                <a:latin typeface="+mj-lt"/>
              </a:rPr>
              <a:t>In </a:t>
            </a:r>
            <a:r>
              <a:rPr lang="en-US" sz="2600" dirty="0">
                <a:latin typeface="+mj-lt"/>
              </a:rPr>
              <a:t>a wider context, it also includes policies to prevent attempts to acquire toxic chemicals or chemical weapons precursors.</a:t>
            </a:r>
          </a:p>
        </p:txBody>
      </p:sp>
      <p:sp>
        <p:nvSpPr>
          <p:cNvPr id="5" name="Left Arrow 4"/>
          <p:cNvSpPr/>
          <p:nvPr/>
        </p:nvSpPr>
        <p:spPr>
          <a:xfrm>
            <a:off x="9415462" y="-1"/>
            <a:ext cx="2743200" cy="900113"/>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Definition</a:t>
            </a:r>
            <a:endParaRPr lang="en-US" b="1" dirty="0"/>
          </a:p>
        </p:txBody>
      </p:sp>
      <p:pic>
        <p:nvPicPr>
          <p:cNvPr id="6" name="Picture 5"/>
          <p:cNvPicPr>
            <a:picLocks noChangeAspect="1"/>
          </p:cNvPicPr>
          <p:nvPr/>
        </p:nvPicPr>
        <p:blipFill>
          <a:blip r:embed="rId3"/>
          <a:stretch>
            <a:fillRect/>
          </a:stretch>
        </p:blipFill>
        <p:spPr>
          <a:xfrm>
            <a:off x="8544278" y="5138838"/>
            <a:ext cx="2828571" cy="1609524"/>
          </a:xfrm>
          <a:prstGeom prst="rect">
            <a:avLst/>
          </a:prstGeom>
        </p:spPr>
      </p:pic>
    </p:spTree>
    <p:extLst>
      <p:ext uri="{BB962C8B-B14F-4D97-AF65-F5344CB8AC3E}">
        <p14:creationId xmlns:p14="http://schemas.microsoft.com/office/powerpoint/2010/main" val="3858627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82112303"/>
              </p:ext>
            </p:extLst>
          </p:nvPr>
        </p:nvGraphicFramePr>
        <p:xfrm>
          <a:off x="819149" y="1238250"/>
          <a:ext cx="10763250" cy="4840152"/>
        </p:xfrm>
        <a:graphic>
          <a:graphicData uri="http://schemas.openxmlformats.org/drawingml/2006/table">
            <a:tbl>
              <a:tblPr/>
              <a:tblGrid>
                <a:gridCol w="2890825"/>
                <a:gridCol w="2891958"/>
                <a:gridCol w="4980467"/>
              </a:tblGrid>
              <a:tr h="715699">
                <a:tc>
                  <a:txBody>
                    <a:bodyPr/>
                    <a:lstStyle/>
                    <a:p>
                      <a:pPr marL="0" marR="0" algn="ctr">
                        <a:spcBef>
                          <a:spcPts val="600"/>
                        </a:spcBef>
                        <a:spcAft>
                          <a:spcPts val="600"/>
                        </a:spcAft>
                      </a:pPr>
                      <a:r>
                        <a:rPr lang="en-GB" sz="2400" b="1" dirty="0">
                          <a:effectLst/>
                          <a:latin typeface="+mj-lt"/>
                          <a:ea typeface="Times New Roman" panose="02020603050405020304" pitchFamily="18" charset="0"/>
                          <a:cs typeface="Times New Roman" panose="02020603050405020304" pitchFamily="18" charset="0"/>
                        </a:rPr>
                        <a:t>Mean (average) result</a:t>
                      </a:r>
                      <a:endParaRPr lang="en-US"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600"/>
                        </a:spcBef>
                        <a:spcAft>
                          <a:spcPts val="600"/>
                        </a:spcAft>
                      </a:pPr>
                      <a:r>
                        <a:rPr lang="en-GB" sz="2400" b="1">
                          <a:effectLst/>
                          <a:latin typeface="+mj-lt"/>
                          <a:ea typeface="Times New Roman" panose="02020603050405020304" pitchFamily="18" charset="0"/>
                          <a:cs typeface="Times New Roman" panose="02020603050405020304" pitchFamily="18" charset="0"/>
                        </a:rPr>
                        <a:t>Highest individual result</a:t>
                      </a:r>
                      <a:endParaRPr lang="en-US" sz="2400" b="1">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600"/>
                        </a:spcBef>
                        <a:spcAft>
                          <a:spcPts val="600"/>
                        </a:spcAft>
                      </a:pPr>
                      <a:r>
                        <a:rPr lang="en-GB" sz="2400" b="1" dirty="0">
                          <a:effectLst/>
                          <a:latin typeface="+mj-lt"/>
                          <a:ea typeface="Times New Roman" panose="02020603050405020304" pitchFamily="18" charset="0"/>
                          <a:cs typeface="Times New Roman" panose="02020603050405020304" pitchFamily="18" charset="0"/>
                        </a:rPr>
                        <a:t>Action required</a:t>
                      </a:r>
                      <a:endParaRPr lang="en-US"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535420">
                <a:tc>
                  <a:txBody>
                    <a:bodyPr/>
                    <a:lstStyle/>
                    <a:p>
                      <a:pPr marL="0" marR="0">
                        <a:spcBef>
                          <a:spcPts val="600"/>
                        </a:spcBef>
                        <a:spcAft>
                          <a:spcPts val="600"/>
                        </a:spcAft>
                      </a:pPr>
                      <a:r>
                        <a:rPr lang="en-GB" sz="2400">
                          <a:effectLst/>
                          <a:latin typeface="+mj-lt"/>
                          <a:ea typeface="Times New Roman" panose="02020603050405020304" pitchFamily="18" charset="0"/>
                          <a:cs typeface="Times New Roman" panose="02020603050405020304" pitchFamily="18" charset="0"/>
                        </a:rPr>
                        <a:t>Average &lt;0.1 </a:t>
                      </a:r>
                      <a:r>
                        <a:rPr lang="en-GB" sz="2400">
                          <a:effectLst/>
                          <a:latin typeface="+mj-lt"/>
                          <a:ea typeface="Times New Roman" panose="02020603050405020304" pitchFamily="18" charset="0"/>
                          <a:cs typeface="Times New Roman" panose="02020603050405020304" pitchFamily="18" charset="0"/>
                          <a:sym typeface="Symbol" panose="05050102010706020507" pitchFamily="18" charset="2"/>
                        </a:rPr>
                        <a:t></a:t>
                      </a:r>
                      <a:r>
                        <a:rPr lang="en-GB" sz="2400">
                          <a:effectLst/>
                          <a:latin typeface="+mj-lt"/>
                          <a:ea typeface="Times New Roman" panose="02020603050405020304" pitchFamily="18" charset="0"/>
                          <a:cs typeface="Times New Roman" panose="02020603050405020304" pitchFamily="18" charset="0"/>
                        </a:rPr>
                        <a:t> OEL</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GB" sz="2400" u="sng" dirty="0">
                          <a:effectLst/>
                          <a:latin typeface="+mj-lt"/>
                          <a:ea typeface="Times New Roman" panose="02020603050405020304" pitchFamily="18" charset="0"/>
                          <a:cs typeface="Times New Roman" panose="02020603050405020304" pitchFamily="18" charset="0"/>
                        </a:rPr>
                        <a:t>&lt;</a:t>
                      </a:r>
                      <a:r>
                        <a:rPr lang="en-GB" sz="2400" dirty="0">
                          <a:effectLst/>
                          <a:latin typeface="+mj-lt"/>
                          <a:ea typeface="Times New Roman" panose="02020603050405020304" pitchFamily="18" charset="0"/>
                          <a:cs typeface="Times New Roman" panose="02020603050405020304" pitchFamily="18" charset="0"/>
                        </a:rPr>
                        <a:t>0.25 </a:t>
                      </a:r>
                      <a:r>
                        <a:rPr lang="en-GB" sz="2400" dirty="0">
                          <a:effectLst/>
                          <a:latin typeface="+mj-lt"/>
                          <a:ea typeface="Times New Roman" panose="02020603050405020304" pitchFamily="18" charset="0"/>
                          <a:cs typeface="Times New Roman" panose="02020603050405020304" pitchFamily="18" charset="0"/>
                          <a:sym typeface="Symbol" panose="05050102010706020507" pitchFamily="18" charset="2"/>
                        </a:rPr>
                        <a:t></a:t>
                      </a:r>
                      <a:r>
                        <a:rPr lang="en-GB" sz="2400" dirty="0">
                          <a:effectLst/>
                          <a:latin typeface="+mj-lt"/>
                          <a:ea typeface="Times New Roman" panose="02020603050405020304" pitchFamily="18" charset="0"/>
                          <a:cs typeface="Times New Roman" panose="02020603050405020304" pitchFamily="18" charset="0"/>
                        </a:rPr>
                        <a:t> OEL</a:t>
                      </a:r>
                      <a:endParaRPr lang="en-US" sz="2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GB" sz="2400">
                          <a:effectLst/>
                          <a:latin typeface="+mj-lt"/>
                          <a:ea typeface="Times New Roman" panose="02020603050405020304" pitchFamily="18" charset="0"/>
                          <a:cs typeface="Times New Roman" panose="02020603050405020304" pitchFamily="18" charset="0"/>
                        </a:rPr>
                        <a:t>No further action required.</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3549">
                <a:tc>
                  <a:txBody>
                    <a:bodyPr/>
                    <a:lstStyle/>
                    <a:p>
                      <a:pPr marL="0" marR="0">
                        <a:spcBef>
                          <a:spcPts val="600"/>
                        </a:spcBef>
                        <a:spcAft>
                          <a:spcPts val="600"/>
                        </a:spcAft>
                      </a:pPr>
                      <a:r>
                        <a:rPr lang="en-GB" sz="2400">
                          <a:effectLst/>
                          <a:latin typeface="+mj-lt"/>
                          <a:ea typeface="Times New Roman" panose="02020603050405020304" pitchFamily="18" charset="0"/>
                          <a:cs typeface="Times New Roman" panose="02020603050405020304" pitchFamily="18" charset="0"/>
                        </a:rPr>
                        <a:t>Average 0.1–0.25 </a:t>
                      </a:r>
                      <a:r>
                        <a:rPr lang="en-GB" sz="2400">
                          <a:effectLst/>
                          <a:latin typeface="+mj-lt"/>
                          <a:ea typeface="Times New Roman" panose="02020603050405020304" pitchFamily="18" charset="0"/>
                          <a:cs typeface="Times New Roman" panose="02020603050405020304" pitchFamily="18" charset="0"/>
                          <a:sym typeface="Symbol" panose="05050102010706020507" pitchFamily="18" charset="2"/>
                        </a:rPr>
                        <a:t></a:t>
                      </a:r>
                      <a:r>
                        <a:rPr lang="en-GB" sz="2400">
                          <a:effectLst/>
                          <a:latin typeface="+mj-lt"/>
                          <a:ea typeface="Times New Roman" panose="02020603050405020304" pitchFamily="18" charset="0"/>
                          <a:cs typeface="Times New Roman" panose="02020603050405020304" pitchFamily="18" charset="0"/>
                        </a:rPr>
                        <a:t> OEL</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GB" sz="2400" dirty="0">
                          <a:effectLst/>
                          <a:latin typeface="+mj-lt"/>
                          <a:ea typeface="Times New Roman" panose="02020603050405020304" pitchFamily="18" charset="0"/>
                          <a:cs typeface="Times New Roman" panose="02020603050405020304" pitchFamily="18" charset="0"/>
                        </a:rPr>
                        <a:t>0.25–0.5 </a:t>
                      </a:r>
                      <a:r>
                        <a:rPr lang="en-GB" sz="2400" dirty="0">
                          <a:effectLst/>
                          <a:latin typeface="+mj-lt"/>
                          <a:ea typeface="Times New Roman" panose="02020603050405020304" pitchFamily="18" charset="0"/>
                          <a:cs typeface="Times New Roman" panose="02020603050405020304" pitchFamily="18" charset="0"/>
                          <a:sym typeface="Symbol" panose="05050102010706020507" pitchFamily="18" charset="2"/>
                        </a:rPr>
                        <a:t></a:t>
                      </a:r>
                      <a:r>
                        <a:rPr lang="en-GB" sz="2400" dirty="0">
                          <a:effectLst/>
                          <a:latin typeface="+mj-lt"/>
                          <a:ea typeface="Times New Roman" panose="02020603050405020304" pitchFamily="18" charset="0"/>
                          <a:cs typeface="Times New Roman" panose="02020603050405020304" pitchFamily="18" charset="0"/>
                        </a:rPr>
                        <a:t> OEL</a:t>
                      </a:r>
                      <a:endParaRPr lang="en-US" sz="2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GB" sz="2400" dirty="0">
                          <a:effectLst/>
                          <a:latin typeface="+mj-lt"/>
                          <a:ea typeface="Times New Roman" panose="02020603050405020304" pitchFamily="18" charset="0"/>
                          <a:cs typeface="Times New Roman" panose="02020603050405020304" pitchFamily="18" charset="0"/>
                        </a:rPr>
                        <a:t>Verify results.  Introduce monitoring programme (suggested frequency: 2-yearly).</a:t>
                      </a:r>
                      <a:endParaRPr lang="en-US" sz="2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5424">
                <a:tc>
                  <a:txBody>
                    <a:bodyPr/>
                    <a:lstStyle/>
                    <a:p>
                      <a:pPr marL="0" marR="0">
                        <a:spcBef>
                          <a:spcPts val="600"/>
                        </a:spcBef>
                        <a:spcAft>
                          <a:spcPts val="600"/>
                        </a:spcAft>
                      </a:pPr>
                      <a:r>
                        <a:rPr lang="en-GB" sz="2400">
                          <a:effectLst/>
                          <a:latin typeface="+mj-lt"/>
                          <a:ea typeface="Times New Roman" panose="02020603050405020304" pitchFamily="18" charset="0"/>
                          <a:cs typeface="Times New Roman" panose="02020603050405020304" pitchFamily="18" charset="0"/>
                        </a:rPr>
                        <a:t>Average 0.25–0.5 </a:t>
                      </a:r>
                      <a:r>
                        <a:rPr lang="en-GB" sz="2400">
                          <a:effectLst/>
                          <a:latin typeface="+mj-lt"/>
                          <a:ea typeface="Times New Roman" panose="02020603050405020304" pitchFamily="18" charset="0"/>
                          <a:cs typeface="Times New Roman" panose="02020603050405020304" pitchFamily="18" charset="0"/>
                          <a:sym typeface="Symbol" panose="05050102010706020507" pitchFamily="18" charset="2"/>
                        </a:rPr>
                        <a:t></a:t>
                      </a:r>
                      <a:r>
                        <a:rPr lang="en-GB" sz="2400">
                          <a:effectLst/>
                          <a:latin typeface="+mj-lt"/>
                          <a:ea typeface="Times New Roman" panose="02020603050405020304" pitchFamily="18" charset="0"/>
                          <a:cs typeface="Times New Roman" panose="02020603050405020304" pitchFamily="18" charset="0"/>
                        </a:rPr>
                        <a:t> OEL</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GB" sz="2400" dirty="0">
                          <a:effectLst/>
                          <a:latin typeface="+mj-lt"/>
                          <a:ea typeface="Times New Roman" panose="02020603050405020304" pitchFamily="18" charset="0"/>
                          <a:cs typeface="Times New Roman" panose="02020603050405020304" pitchFamily="18" charset="0"/>
                        </a:rPr>
                        <a:t>0.5–1 </a:t>
                      </a:r>
                      <a:r>
                        <a:rPr lang="en-GB" sz="2400" dirty="0">
                          <a:effectLst/>
                          <a:latin typeface="+mj-lt"/>
                          <a:ea typeface="Times New Roman" panose="02020603050405020304" pitchFamily="18" charset="0"/>
                          <a:cs typeface="Times New Roman" panose="02020603050405020304" pitchFamily="18" charset="0"/>
                          <a:sym typeface="Symbol" panose="05050102010706020507" pitchFamily="18" charset="2"/>
                        </a:rPr>
                        <a:t></a:t>
                      </a:r>
                      <a:r>
                        <a:rPr lang="en-GB" sz="2400" dirty="0">
                          <a:effectLst/>
                          <a:latin typeface="+mj-lt"/>
                          <a:ea typeface="Times New Roman" panose="02020603050405020304" pitchFamily="18" charset="0"/>
                          <a:cs typeface="Times New Roman" panose="02020603050405020304" pitchFamily="18" charset="0"/>
                        </a:rPr>
                        <a:t> OEL</a:t>
                      </a:r>
                      <a:endParaRPr lang="en-US" sz="2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GB" sz="2400" dirty="0">
                          <a:effectLst/>
                          <a:latin typeface="+mj-lt"/>
                          <a:ea typeface="Times New Roman" panose="02020603050405020304" pitchFamily="18" charset="0"/>
                          <a:cs typeface="Times New Roman" panose="02020603050405020304" pitchFamily="18" charset="0"/>
                        </a:rPr>
                        <a:t>Verify results.  Increase frequency of monitoring (suggested frequency: 6–12-monthly).</a:t>
                      </a:r>
                      <a:endParaRPr lang="en-US" sz="2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0508">
                <a:tc>
                  <a:txBody>
                    <a:bodyPr/>
                    <a:lstStyle/>
                    <a:p>
                      <a:pPr marL="0" marR="0">
                        <a:spcBef>
                          <a:spcPts val="600"/>
                        </a:spcBef>
                        <a:spcAft>
                          <a:spcPts val="600"/>
                        </a:spcAft>
                      </a:pPr>
                      <a:r>
                        <a:rPr lang="en-GB" sz="2400">
                          <a:effectLst/>
                          <a:latin typeface="+mj-lt"/>
                          <a:ea typeface="Times New Roman" panose="02020603050405020304" pitchFamily="18" charset="0"/>
                          <a:cs typeface="Times New Roman" panose="02020603050405020304" pitchFamily="18" charset="0"/>
                        </a:rPr>
                        <a:t>Average 0.5–1.0 </a:t>
                      </a:r>
                      <a:r>
                        <a:rPr lang="en-GB" sz="2400">
                          <a:effectLst/>
                          <a:latin typeface="+mj-lt"/>
                          <a:ea typeface="Times New Roman" panose="02020603050405020304" pitchFamily="18" charset="0"/>
                          <a:cs typeface="Times New Roman" panose="02020603050405020304" pitchFamily="18" charset="0"/>
                          <a:sym typeface="Symbol" panose="05050102010706020507" pitchFamily="18" charset="2"/>
                        </a:rPr>
                        <a:t></a:t>
                      </a:r>
                      <a:r>
                        <a:rPr lang="en-GB" sz="2400">
                          <a:effectLst/>
                          <a:latin typeface="+mj-lt"/>
                          <a:ea typeface="Times New Roman" panose="02020603050405020304" pitchFamily="18" charset="0"/>
                          <a:cs typeface="Times New Roman" panose="02020603050405020304" pitchFamily="18" charset="0"/>
                        </a:rPr>
                        <a:t> OEL</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GB" sz="2400" dirty="0">
                          <a:effectLst/>
                          <a:latin typeface="+mj-lt"/>
                          <a:ea typeface="Times New Roman" panose="02020603050405020304" pitchFamily="18" charset="0"/>
                          <a:cs typeface="Times New Roman" panose="02020603050405020304" pitchFamily="18" charset="0"/>
                        </a:rPr>
                        <a:t>&gt;1.0 </a:t>
                      </a:r>
                      <a:r>
                        <a:rPr lang="en-GB" sz="2400" dirty="0">
                          <a:effectLst/>
                          <a:latin typeface="+mj-lt"/>
                          <a:ea typeface="Times New Roman" panose="02020603050405020304" pitchFamily="18" charset="0"/>
                          <a:cs typeface="Times New Roman" panose="02020603050405020304" pitchFamily="18" charset="0"/>
                          <a:sym typeface="Symbol" panose="05050102010706020507" pitchFamily="18" charset="2"/>
                        </a:rPr>
                        <a:t></a:t>
                      </a:r>
                      <a:r>
                        <a:rPr lang="en-GB" sz="2400" dirty="0">
                          <a:effectLst/>
                          <a:latin typeface="+mj-lt"/>
                          <a:ea typeface="Times New Roman" panose="02020603050405020304" pitchFamily="18" charset="0"/>
                          <a:cs typeface="Times New Roman" panose="02020603050405020304" pitchFamily="18" charset="0"/>
                        </a:rPr>
                        <a:t> OEL</a:t>
                      </a:r>
                      <a:endParaRPr lang="en-US" sz="2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GB" sz="2400" dirty="0">
                          <a:effectLst/>
                          <a:latin typeface="+mj-lt"/>
                          <a:ea typeface="Times New Roman" panose="02020603050405020304" pitchFamily="18" charset="0"/>
                          <a:cs typeface="Times New Roman" panose="02020603050405020304" pitchFamily="18" charset="0"/>
                        </a:rPr>
                        <a:t>Introduce interim control measures.</a:t>
                      </a:r>
                      <a:endParaRPr lang="en-US" sz="2400" dirty="0">
                        <a:effectLst/>
                        <a:latin typeface="+mj-lt"/>
                        <a:ea typeface="Times New Roman" panose="02020603050405020304" pitchFamily="18" charset="0"/>
                        <a:cs typeface="Times New Roman" panose="02020603050405020304" pitchFamily="18" charset="0"/>
                      </a:endParaRPr>
                    </a:p>
                    <a:p>
                      <a:pPr marL="0" marR="0">
                        <a:spcBef>
                          <a:spcPts val="600"/>
                        </a:spcBef>
                        <a:spcAft>
                          <a:spcPts val="600"/>
                        </a:spcAft>
                      </a:pPr>
                      <a:r>
                        <a:rPr lang="en-GB" sz="2400" dirty="0">
                          <a:effectLst/>
                          <a:latin typeface="+mj-lt"/>
                          <a:ea typeface="Times New Roman" panose="02020603050405020304" pitchFamily="18" charset="0"/>
                          <a:cs typeface="Times New Roman" panose="02020603050405020304" pitchFamily="18" charset="0"/>
                        </a:rPr>
                        <a:t>Verify results.  Reduce levels as soon as practicable.</a:t>
                      </a:r>
                      <a:endParaRPr lang="en-US" sz="2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448648" y="176896"/>
            <a:ext cx="8966814" cy="646331"/>
          </a:xfrm>
          <a:prstGeom prst="rect">
            <a:avLst/>
          </a:prstGeom>
        </p:spPr>
        <p:txBody>
          <a:bodyPr wrap="none">
            <a:spAutoFit/>
          </a:bodyPr>
          <a:lstStyle/>
          <a:p>
            <a:r>
              <a:rPr lang="en-GB" sz="3600" b="1" dirty="0">
                <a:solidFill>
                  <a:schemeClr val="accent2"/>
                </a:solidFill>
                <a:latin typeface="+mj-lt"/>
                <a:ea typeface="+mj-ea"/>
                <a:cs typeface="+mj-cs"/>
              </a:rPr>
              <a:t> Guidelines for interpretation of sampling results</a:t>
            </a:r>
            <a:endParaRPr lang="en-US" sz="3600" b="1" dirty="0">
              <a:solidFill>
                <a:schemeClr val="accent2"/>
              </a:solidFill>
              <a:latin typeface="+mj-lt"/>
              <a:ea typeface="+mj-ea"/>
              <a:cs typeface="+mj-cs"/>
            </a:endParaRPr>
          </a:p>
        </p:txBody>
      </p:sp>
      <p:sp>
        <p:nvSpPr>
          <p:cNvPr id="7" name="Left Arrow 6"/>
          <p:cNvSpPr/>
          <p:nvPr/>
        </p:nvSpPr>
        <p:spPr>
          <a:xfrm>
            <a:off x="9415462" y="-1"/>
            <a:ext cx="2743200" cy="100012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Decision Making</a:t>
            </a:r>
            <a:endParaRPr lang="en-US" b="1" dirty="0"/>
          </a:p>
        </p:txBody>
      </p:sp>
    </p:spTree>
    <p:extLst>
      <p:ext uri="{BB962C8B-B14F-4D97-AF65-F5344CB8AC3E}">
        <p14:creationId xmlns:p14="http://schemas.microsoft.com/office/powerpoint/2010/main" val="239069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717733" y="94845"/>
            <a:ext cx="9319765" cy="847060"/>
          </a:xfrm>
        </p:spPr>
        <p:txBody>
          <a:bodyPr>
            <a:noAutofit/>
          </a:bodyPr>
          <a:lstStyle/>
          <a:p>
            <a:r>
              <a:rPr lang="en-US" sz="3600" b="1" dirty="0" smtClean="0">
                <a:solidFill>
                  <a:schemeClr val="accent2"/>
                </a:solidFill>
              </a:rPr>
              <a:t>Chemical </a:t>
            </a:r>
            <a:r>
              <a:rPr lang="en-US" sz="3600" b="1" dirty="0">
                <a:solidFill>
                  <a:schemeClr val="accent2"/>
                </a:solidFill>
              </a:rPr>
              <a:t>Exposure Risk Lifecycle</a:t>
            </a:r>
          </a:p>
        </p:txBody>
      </p:sp>
      <p:grpSp>
        <p:nvGrpSpPr>
          <p:cNvPr id="5" name="Group 4"/>
          <p:cNvGrpSpPr/>
          <p:nvPr/>
        </p:nvGrpSpPr>
        <p:grpSpPr>
          <a:xfrm>
            <a:off x="6172200" y="1483342"/>
            <a:ext cx="5499587" cy="4517408"/>
            <a:chOff x="4654443" y="2003151"/>
            <a:chExt cx="4431306" cy="2758404"/>
          </a:xfrm>
        </p:grpSpPr>
        <p:pic>
          <p:nvPicPr>
            <p:cNvPr id="6" name="Picture 5">
              <a:extLst>
                <a:ext uri="{FF2B5EF4-FFF2-40B4-BE49-F238E27FC236}">
                  <a16:creationId xmlns="" xmlns:a16="http://schemas.microsoft.com/office/drawing/2014/main" id="{FE3BFB24-B895-407D-A571-442CDA6361D8}"/>
                </a:ext>
              </a:extLst>
            </p:cNvPr>
            <p:cNvPicPr>
              <a:picLocks noChangeAspect="1"/>
            </p:cNvPicPr>
            <p:nvPr/>
          </p:nvPicPr>
          <p:blipFill>
            <a:blip r:embed="rId3"/>
            <a:stretch>
              <a:fillRect/>
            </a:stretch>
          </p:blipFill>
          <p:spPr>
            <a:xfrm>
              <a:off x="5657950" y="2230000"/>
              <a:ext cx="2154163" cy="2308994"/>
            </a:xfrm>
            <a:prstGeom prst="rect">
              <a:avLst/>
            </a:prstGeom>
          </p:spPr>
        </p:pic>
        <p:pic>
          <p:nvPicPr>
            <p:cNvPr id="7" name="Picture 6">
              <a:extLst>
                <a:ext uri="{FF2B5EF4-FFF2-40B4-BE49-F238E27FC236}">
                  <a16:creationId xmlns="" xmlns:a16="http://schemas.microsoft.com/office/drawing/2014/main" id="{CCB1BC5C-B309-40CA-93F0-C471D0BE0B98}"/>
                </a:ext>
              </a:extLst>
            </p:cNvPr>
            <p:cNvPicPr>
              <a:picLocks noChangeAspect="1"/>
            </p:cNvPicPr>
            <p:nvPr/>
          </p:nvPicPr>
          <p:blipFill>
            <a:blip r:embed="rId4"/>
            <a:stretch>
              <a:fillRect/>
            </a:stretch>
          </p:blipFill>
          <p:spPr>
            <a:xfrm>
              <a:off x="6337079" y="3058088"/>
              <a:ext cx="909617" cy="633067"/>
            </a:xfrm>
            <a:prstGeom prst="rect">
              <a:avLst/>
            </a:prstGeom>
          </p:spPr>
        </p:pic>
        <p:sp>
          <p:nvSpPr>
            <p:cNvPr id="8" name="TextBox 7">
              <a:extLst>
                <a:ext uri="{FF2B5EF4-FFF2-40B4-BE49-F238E27FC236}">
                  <a16:creationId xmlns="" xmlns:a16="http://schemas.microsoft.com/office/drawing/2014/main" id="{4FFC079D-D3D4-475B-9053-93ECBC2AFBF3}"/>
                </a:ext>
              </a:extLst>
            </p:cNvPr>
            <p:cNvSpPr txBox="1"/>
            <p:nvPr/>
          </p:nvSpPr>
          <p:spPr>
            <a:xfrm>
              <a:off x="6375241" y="2003151"/>
              <a:ext cx="928877" cy="222562"/>
            </a:xfrm>
            <a:prstGeom prst="rect">
              <a:avLst/>
            </a:prstGeom>
            <a:solidFill>
              <a:srgbClr val="FFFF99"/>
            </a:solidFill>
            <a:ln w="25400">
              <a:solidFill>
                <a:srgbClr val="C00000"/>
              </a:solidFill>
            </a:ln>
          </p:spPr>
          <p:txBody>
            <a:bodyPr wrap="square" lIns="0" tIns="0" rIns="0" bIns="0" rtlCol="0">
              <a:noAutofit/>
            </a:bodyPr>
            <a:lstStyle/>
            <a:p>
              <a:pPr algn="ctr"/>
              <a:r>
                <a:rPr lang="en-US" sz="1600" dirty="0">
                  <a:solidFill>
                    <a:srgbClr val="0B0A09"/>
                  </a:solidFill>
                </a:rPr>
                <a:t>Site IH Lead</a:t>
              </a:r>
            </a:p>
          </p:txBody>
        </p:sp>
        <p:sp>
          <p:nvSpPr>
            <p:cNvPr id="9" name="TextBox 8">
              <a:extLst>
                <a:ext uri="{FF2B5EF4-FFF2-40B4-BE49-F238E27FC236}">
                  <a16:creationId xmlns="" xmlns:a16="http://schemas.microsoft.com/office/drawing/2014/main" id="{32ECC9CD-C70C-41C0-85F3-BD537FB16AA9}"/>
                </a:ext>
              </a:extLst>
            </p:cNvPr>
            <p:cNvSpPr txBox="1"/>
            <p:nvPr/>
          </p:nvSpPr>
          <p:spPr>
            <a:xfrm>
              <a:off x="4814534" y="3984091"/>
              <a:ext cx="1196860" cy="208301"/>
            </a:xfrm>
            <a:prstGeom prst="rect">
              <a:avLst/>
            </a:prstGeom>
            <a:solidFill>
              <a:srgbClr val="FFFF99"/>
            </a:solidFill>
            <a:ln w="25400">
              <a:solidFill>
                <a:srgbClr val="C00000"/>
              </a:solidFill>
            </a:ln>
          </p:spPr>
          <p:txBody>
            <a:bodyPr wrap="square" lIns="0" tIns="0" rIns="0" bIns="0" rtlCol="0">
              <a:noAutofit/>
            </a:bodyPr>
            <a:lstStyle/>
            <a:p>
              <a:pPr algn="ctr"/>
              <a:r>
                <a:rPr lang="en-US" sz="1600" dirty="0">
                  <a:solidFill>
                    <a:srgbClr val="0B0A09"/>
                  </a:solidFill>
                </a:rPr>
                <a:t>Site </a:t>
              </a:r>
              <a:r>
                <a:rPr lang="en-US" sz="1600" dirty="0" smtClean="0">
                  <a:solidFill>
                    <a:srgbClr val="0B0A09"/>
                  </a:solidFill>
                </a:rPr>
                <a:t>HSE Lead</a:t>
              </a:r>
              <a:endParaRPr lang="en-US" sz="1600" dirty="0">
                <a:solidFill>
                  <a:srgbClr val="0B0A09"/>
                </a:solidFill>
              </a:endParaRPr>
            </a:p>
          </p:txBody>
        </p:sp>
        <p:sp>
          <p:nvSpPr>
            <p:cNvPr id="10" name="TextBox 9">
              <a:extLst>
                <a:ext uri="{FF2B5EF4-FFF2-40B4-BE49-F238E27FC236}">
                  <a16:creationId xmlns="" xmlns:a16="http://schemas.microsoft.com/office/drawing/2014/main" id="{A19CEBE9-5701-4951-AA88-9496EADA9912}"/>
                </a:ext>
              </a:extLst>
            </p:cNvPr>
            <p:cNvSpPr txBox="1"/>
            <p:nvPr/>
          </p:nvSpPr>
          <p:spPr>
            <a:xfrm>
              <a:off x="7378964" y="2541205"/>
              <a:ext cx="1510001" cy="201995"/>
            </a:xfrm>
            <a:prstGeom prst="rect">
              <a:avLst/>
            </a:prstGeom>
            <a:solidFill>
              <a:srgbClr val="FFFF99"/>
            </a:solidFill>
            <a:ln w="25400">
              <a:solidFill>
                <a:srgbClr val="C00000"/>
              </a:solidFill>
            </a:ln>
          </p:spPr>
          <p:txBody>
            <a:bodyPr wrap="square" lIns="0" tIns="0" rIns="0" bIns="0" rtlCol="0">
              <a:noAutofit/>
            </a:bodyPr>
            <a:lstStyle/>
            <a:p>
              <a:pPr algn="ctr"/>
              <a:r>
                <a:rPr lang="en-US" sz="1600" dirty="0">
                  <a:solidFill>
                    <a:srgbClr val="0B0A09"/>
                  </a:solidFill>
                </a:rPr>
                <a:t>Site Engineering Lead</a:t>
              </a:r>
            </a:p>
          </p:txBody>
        </p:sp>
        <p:sp>
          <p:nvSpPr>
            <p:cNvPr id="11" name="TextBox 10">
              <a:extLst>
                <a:ext uri="{FF2B5EF4-FFF2-40B4-BE49-F238E27FC236}">
                  <a16:creationId xmlns="" xmlns:a16="http://schemas.microsoft.com/office/drawing/2014/main" id="{79167344-2DF6-4612-A3A1-9E2275696662}"/>
                </a:ext>
              </a:extLst>
            </p:cNvPr>
            <p:cNvSpPr txBox="1"/>
            <p:nvPr/>
          </p:nvSpPr>
          <p:spPr>
            <a:xfrm>
              <a:off x="6288051" y="4538994"/>
              <a:ext cx="1674087" cy="222561"/>
            </a:xfrm>
            <a:prstGeom prst="rect">
              <a:avLst/>
            </a:prstGeom>
            <a:solidFill>
              <a:srgbClr val="FFFF99"/>
            </a:solidFill>
            <a:ln w="25400">
              <a:solidFill>
                <a:srgbClr val="C00000"/>
              </a:solidFill>
            </a:ln>
          </p:spPr>
          <p:txBody>
            <a:bodyPr wrap="square" lIns="0" tIns="0" rIns="0" bIns="0" rtlCol="0">
              <a:noAutofit/>
            </a:bodyPr>
            <a:lstStyle/>
            <a:p>
              <a:pPr algn="ctr"/>
              <a:r>
                <a:rPr lang="en-US" sz="1600" dirty="0">
                  <a:solidFill>
                    <a:srgbClr val="0B0A09"/>
                  </a:solidFill>
                </a:rPr>
                <a:t>Value Stream Engineers</a:t>
              </a:r>
            </a:p>
          </p:txBody>
        </p:sp>
        <p:sp>
          <p:nvSpPr>
            <p:cNvPr id="12" name="TextBox 11">
              <a:extLst>
                <a:ext uri="{FF2B5EF4-FFF2-40B4-BE49-F238E27FC236}">
                  <a16:creationId xmlns="" xmlns:a16="http://schemas.microsoft.com/office/drawing/2014/main" id="{85B1E33B-3C5E-4BDB-8668-602C5A9BEDF9}"/>
                </a:ext>
              </a:extLst>
            </p:cNvPr>
            <p:cNvSpPr txBox="1"/>
            <p:nvPr/>
          </p:nvSpPr>
          <p:spPr>
            <a:xfrm>
              <a:off x="7615329" y="3491846"/>
              <a:ext cx="1470420" cy="199309"/>
            </a:xfrm>
            <a:prstGeom prst="rect">
              <a:avLst/>
            </a:prstGeom>
            <a:solidFill>
              <a:srgbClr val="FFFF99"/>
            </a:solidFill>
            <a:ln w="25400">
              <a:solidFill>
                <a:srgbClr val="C00000"/>
              </a:solidFill>
            </a:ln>
          </p:spPr>
          <p:txBody>
            <a:bodyPr wrap="square" lIns="0" tIns="0" rIns="0" bIns="0" rtlCol="0">
              <a:noAutofit/>
            </a:bodyPr>
            <a:lstStyle/>
            <a:p>
              <a:pPr algn="ctr"/>
              <a:r>
                <a:rPr lang="en-US" sz="1600" dirty="0">
                  <a:solidFill>
                    <a:srgbClr val="0B0A09"/>
                  </a:solidFill>
                </a:rPr>
                <a:t>Site Production Lead</a:t>
              </a:r>
            </a:p>
          </p:txBody>
        </p:sp>
        <p:sp>
          <p:nvSpPr>
            <p:cNvPr id="13" name="TextBox 12">
              <a:extLst>
                <a:ext uri="{FF2B5EF4-FFF2-40B4-BE49-F238E27FC236}">
                  <a16:creationId xmlns="" xmlns:a16="http://schemas.microsoft.com/office/drawing/2014/main" id="{942A94BA-F623-4B98-9F49-EA6841363C96}"/>
                </a:ext>
              </a:extLst>
            </p:cNvPr>
            <p:cNvSpPr txBox="1"/>
            <p:nvPr/>
          </p:nvSpPr>
          <p:spPr>
            <a:xfrm>
              <a:off x="4654443" y="3006733"/>
              <a:ext cx="1232834" cy="210279"/>
            </a:xfrm>
            <a:prstGeom prst="rect">
              <a:avLst/>
            </a:prstGeom>
            <a:solidFill>
              <a:srgbClr val="FFFF99"/>
            </a:solidFill>
            <a:ln w="25400">
              <a:solidFill>
                <a:srgbClr val="C00000"/>
              </a:solidFill>
            </a:ln>
          </p:spPr>
          <p:txBody>
            <a:bodyPr wrap="square" lIns="0" tIns="0" rIns="0" bIns="0" rtlCol="0">
              <a:noAutofit/>
            </a:bodyPr>
            <a:lstStyle/>
            <a:p>
              <a:pPr algn="ctr"/>
              <a:r>
                <a:rPr lang="en-US" sz="1600" dirty="0">
                  <a:solidFill>
                    <a:srgbClr val="0B0A09"/>
                  </a:solidFill>
                </a:rPr>
                <a:t>Project Engineers </a:t>
              </a:r>
            </a:p>
          </p:txBody>
        </p:sp>
      </p:grpSp>
      <p:sp>
        <p:nvSpPr>
          <p:cNvPr id="14" name="Rectangle 13">
            <a:extLst>
              <a:ext uri="{FF2B5EF4-FFF2-40B4-BE49-F238E27FC236}">
                <a16:creationId xmlns="" xmlns:a16="http://schemas.microsoft.com/office/drawing/2014/main" id="{0640CC2D-88E7-46BE-9092-15FD9DD9F375}"/>
              </a:ext>
            </a:extLst>
          </p:cNvPr>
          <p:cNvSpPr/>
          <p:nvPr/>
        </p:nvSpPr>
        <p:spPr>
          <a:xfrm>
            <a:off x="717733" y="1183317"/>
            <a:ext cx="5175348" cy="5124480"/>
          </a:xfrm>
          <a:prstGeom prst="rect">
            <a:avLst/>
          </a:prstGeom>
        </p:spPr>
        <p:txBody>
          <a:bodyPr wrap="square">
            <a:spAutoFit/>
          </a:bodyPr>
          <a:lstStyle/>
          <a:p>
            <a:pPr>
              <a:spcBef>
                <a:spcPts val="1200"/>
              </a:spcBef>
            </a:pPr>
            <a:r>
              <a:rPr lang="en-AU" sz="2400" dirty="0" smtClean="0">
                <a:latin typeface="+mj-lt"/>
              </a:rPr>
              <a:t>HSE </a:t>
            </a:r>
            <a:r>
              <a:rPr lang="en-AU" sz="2400" dirty="0">
                <a:latin typeface="+mj-lt"/>
              </a:rPr>
              <a:t>and Engineering will together systematically determine and review: </a:t>
            </a:r>
          </a:p>
          <a:p>
            <a:pPr marL="285750" indent="-285750">
              <a:spcBef>
                <a:spcPts val="600"/>
              </a:spcBef>
              <a:buFont typeface="Arial" panose="020B0604020202020204" pitchFamily="34" charset="0"/>
              <a:buChar char="•"/>
            </a:pPr>
            <a:r>
              <a:rPr lang="en-AU" sz="2400" dirty="0">
                <a:latin typeface="+mj-lt"/>
              </a:rPr>
              <a:t>What categorisation of chemicals are being used in a specific area throughout the site </a:t>
            </a:r>
          </a:p>
          <a:p>
            <a:pPr marL="285750" indent="-285750">
              <a:spcBef>
                <a:spcPts val="600"/>
              </a:spcBef>
              <a:buFont typeface="Arial" panose="020B0604020202020204" pitchFamily="34" charset="0"/>
              <a:buChar char="•"/>
            </a:pPr>
            <a:r>
              <a:rPr lang="en-AU" sz="2400" dirty="0">
                <a:latin typeface="+mj-lt"/>
              </a:rPr>
              <a:t>What is the recommended engineering control approach to minimise the risk of personal exposures </a:t>
            </a:r>
            <a:r>
              <a:rPr lang="en-AU" sz="2400" dirty="0" smtClean="0">
                <a:latin typeface="+mj-lt"/>
              </a:rPr>
              <a:t>and </a:t>
            </a:r>
            <a:r>
              <a:rPr lang="en-AU" sz="2400" dirty="0">
                <a:latin typeface="+mj-lt"/>
              </a:rPr>
              <a:t>where there control is insufficient </a:t>
            </a:r>
          </a:p>
          <a:p>
            <a:pPr marL="285750" indent="-285750">
              <a:spcBef>
                <a:spcPts val="600"/>
              </a:spcBef>
              <a:buFont typeface="Arial" panose="020B0604020202020204" pitchFamily="34" charset="0"/>
              <a:buChar char="•"/>
            </a:pPr>
            <a:r>
              <a:rPr lang="en-AU" sz="2400" dirty="0">
                <a:latin typeface="+mj-lt"/>
              </a:rPr>
              <a:t>Where further assessment on determination of appropriate controls are required </a:t>
            </a:r>
          </a:p>
        </p:txBody>
      </p:sp>
      <p:sp>
        <p:nvSpPr>
          <p:cNvPr id="15" name="Left Arrow 14"/>
          <p:cNvSpPr/>
          <p:nvPr/>
        </p:nvSpPr>
        <p:spPr>
          <a:xfrm>
            <a:off x="9415462" y="-1"/>
            <a:ext cx="2743200" cy="100012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Action Planning</a:t>
            </a:r>
            <a:endParaRPr lang="en-US" b="1" dirty="0"/>
          </a:p>
        </p:txBody>
      </p:sp>
    </p:spTree>
    <p:extLst>
      <p:ext uri="{BB962C8B-B14F-4D97-AF65-F5344CB8AC3E}">
        <p14:creationId xmlns:p14="http://schemas.microsoft.com/office/powerpoint/2010/main" val="10501611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 xmlns:a16="http://schemas.microsoft.com/office/drawing/2014/main" id="{23E96034-2C66-4F98-AB3C-BAB1CDBB97EA}"/>
              </a:ext>
            </a:extLst>
          </p:cNvPr>
          <p:cNvSpPr txBox="1">
            <a:spLocks/>
          </p:cNvSpPr>
          <p:nvPr/>
        </p:nvSpPr>
        <p:spPr>
          <a:xfrm>
            <a:off x="962527" y="1288434"/>
            <a:ext cx="4380998" cy="23803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1"/>
              </a:buClr>
              <a:buNone/>
            </a:pPr>
            <a:r>
              <a:rPr lang="en-US" b="1" dirty="0" smtClean="0">
                <a:solidFill>
                  <a:schemeClr val="accent2"/>
                </a:solidFill>
                <a:latin typeface="+mj-lt"/>
              </a:rPr>
              <a:t>Engineering Controls</a:t>
            </a:r>
          </a:p>
          <a:p>
            <a:pPr marL="1085850" lvl="2" indent="-171450">
              <a:buClr>
                <a:schemeClr val="tx1"/>
              </a:buClr>
            </a:pPr>
            <a:r>
              <a:rPr lang="en-US" dirty="0" smtClean="0">
                <a:latin typeface="+mj-lt"/>
              </a:rPr>
              <a:t>Containment </a:t>
            </a:r>
          </a:p>
          <a:p>
            <a:pPr marL="1085850" lvl="2" indent="-171450">
              <a:buClr>
                <a:schemeClr val="tx1"/>
              </a:buClr>
            </a:pPr>
            <a:r>
              <a:rPr lang="en-US" dirty="0" smtClean="0">
                <a:latin typeface="+mj-lt"/>
              </a:rPr>
              <a:t>Local Exhaust ventilation </a:t>
            </a:r>
          </a:p>
          <a:p>
            <a:pPr marL="1085850" lvl="2" indent="-171450">
              <a:buClr>
                <a:schemeClr val="tx1"/>
              </a:buClr>
            </a:pPr>
            <a:r>
              <a:rPr lang="en-US" dirty="0" smtClean="0">
                <a:latin typeface="+mj-lt"/>
              </a:rPr>
              <a:t>General/ room ventilation </a:t>
            </a:r>
          </a:p>
          <a:p>
            <a:pPr marL="1085850" lvl="2" indent="-171450">
              <a:buClr>
                <a:schemeClr val="tx1"/>
              </a:buClr>
            </a:pPr>
            <a:r>
              <a:rPr lang="en-US" dirty="0" smtClean="0">
                <a:latin typeface="+mj-lt"/>
              </a:rPr>
              <a:t>General design concepts </a:t>
            </a:r>
            <a:endParaRPr lang="en-US" dirty="0">
              <a:latin typeface="+mj-lt"/>
            </a:endParaRPr>
          </a:p>
        </p:txBody>
      </p:sp>
      <p:sp>
        <p:nvSpPr>
          <p:cNvPr id="5" name="Text Placeholder 3">
            <a:extLst>
              <a:ext uri="{FF2B5EF4-FFF2-40B4-BE49-F238E27FC236}">
                <a16:creationId xmlns="" xmlns:a16="http://schemas.microsoft.com/office/drawing/2014/main" id="{F6800123-D2B3-4B86-8818-D02B75F2F32B}"/>
              </a:ext>
            </a:extLst>
          </p:cNvPr>
          <p:cNvSpPr txBox="1">
            <a:spLocks/>
          </p:cNvSpPr>
          <p:nvPr/>
        </p:nvSpPr>
        <p:spPr>
          <a:xfrm>
            <a:off x="962527" y="3299159"/>
            <a:ext cx="6169192" cy="22639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tx1"/>
              </a:buClr>
              <a:buNone/>
            </a:pPr>
            <a:r>
              <a:rPr lang="en-US" b="1" dirty="0" smtClean="0">
                <a:solidFill>
                  <a:schemeClr val="accent2"/>
                </a:solidFill>
                <a:latin typeface="+mj-lt"/>
              </a:rPr>
              <a:t>Procedure Controls</a:t>
            </a:r>
          </a:p>
          <a:p>
            <a:pPr marL="1085850" lvl="2" indent="-171450">
              <a:buClr>
                <a:schemeClr val="tx1"/>
              </a:buClr>
            </a:pPr>
            <a:r>
              <a:rPr lang="en-US" dirty="0" smtClean="0">
                <a:latin typeface="+mj-lt"/>
              </a:rPr>
              <a:t>General controls achieved by good practices </a:t>
            </a:r>
          </a:p>
          <a:p>
            <a:pPr marL="1085850" lvl="2" indent="-171450">
              <a:buClr>
                <a:schemeClr val="tx1"/>
              </a:buClr>
            </a:pPr>
            <a:r>
              <a:rPr lang="en-US" dirty="0" smtClean="0">
                <a:latin typeface="+mj-lt"/>
              </a:rPr>
              <a:t>Access and Egress</a:t>
            </a:r>
          </a:p>
          <a:p>
            <a:pPr marL="1085850" lvl="2" indent="-171450">
              <a:buClr>
                <a:schemeClr val="tx1"/>
              </a:buClr>
            </a:pPr>
            <a:r>
              <a:rPr lang="en-US" dirty="0" smtClean="0">
                <a:latin typeface="+mj-lt"/>
              </a:rPr>
              <a:t>Adverse event and emergencies </a:t>
            </a:r>
          </a:p>
          <a:p>
            <a:pPr marL="1085850" lvl="2" indent="-171450">
              <a:buClr>
                <a:schemeClr val="tx1"/>
              </a:buClr>
            </a:pPr>
            <a:r>
              <a:rPr lang="en-US" dirty="0" smtClean="0">
                <a:latin typeface="+mj-lt"/>
              </a:rPr>
              <a:t>Maintenance and Cleaning </a:t>
            </a:r>
          </a:p>
          <a:p>
            <a:pPr marL="1085850" lvl="2" indent="-171450">
              <a:buClr>
                <a:schemeClr val="tx1"/>
              </a:buClr>
            </a:pPr>
            <a:r>
              <a:rPr lang="en-US" dirty="0" smtClean="0">
                <a:latin typeface="+mj-lt"/>
              </a:rPr>
              <a:t>Training </a:t>
            </a:r>
          </a:p>
          <a:p>
            <a:pPr marL="1085850" lvl="2" indent="-171450">
              <a:buClr>
                <a:schemeClr val="tx1"/>
              </a:buClr>
            </a:pPr>
            <a:r>
              <a:rPr lang="en-US" dirty="0" smtClean="0">
                <a:latin typeface="+mj-lt"/>
              </a:rPr>
              <a:t>Exposure Monitoring </a:t>
            </a:r>
            <a:endParaRPr lang="en-US" dirty="0">
              <a:latin typeface="+mj-lt"/>
            </a:endParaRPr>
          </a:p>
        </p:txBody>
      </p:sp>
      <p:sp>
        <p:nvSpPr>
          <p:cNvPr id="9" name="Title 1"/>
          <p:cNvSpPr txBox="1">
            <a:spLocks/>
          </p:cNvSpPr>
          <p:nvPr/>
        </p:nvSpPr>
        <p:spPr>
          <a:xfrm>
            <a:off x="558042" y="-869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accent2"/>
                </a:solidFill>
              </a:rPr>
              <a:t>Risks Reduction and Control</a:t>
            </a:r>
            <a:endParaRPr lang="en-US" sz="36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0944" y="1238622"/>
            <a:ext cx="4768039" cy="4890716"/>
          </a:xfrm>
          <a:prstGeom prst="rect">
            <a:avLst/>
          </a:prstGeom>
        </p:spPr>
      </p:pic>
      <p:sp>
        <p:nvSpPr>
          <p:cNvPr id="12" name="Left Arrow 11"/>
          <p:cNvSpPr/>
          <p:nvPr/>
        </p:nvSpPr>
        <p:spPr>
          <a:xfrm>
            <a:off x="9415462" y="-1"/>
            <a:ext cx="2743200" cy="100012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Risk Management</a:t>
            </a:r>
            <a:endParaRPr lang="en-US" b="1" dirty="0"/>
          </a:p>
        </p:txBody>
      </p:sp>
      <p:sp>
        <p:nvSpPr>
          <p:cNvPr id="13" name="Rectangle 12"/>
          <p:cNvSpPr/>
          <p:nvPr/>
        </p:nvSpPr>
        <p:spPr>
          <a:xfrm>
            <a:off x="6700838" y="1843088"/>
            <a:ext cx="5343525" cy="227171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2385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442" y="1163614"/>
            <a:ext cx="4768039" cy="4890716"/>
          </a:xfrm>
          <a:prstGeom prst="rect">
            <a:avLst/>
          </a:prstGeom>
        </p:spPr>
      </p:pic>
      <p:sp>
        <p:nvSpPr>
          <p:cNvPr id="4" name="TextBox 3"/>
          <p:cNvSpPr txBox="1"/>
          <p:nvPr/>
        </p:nvSpPr>
        <p:spPr>
          <a:xfrm>
            <a:off x="504280" y="1284290"/>
            <a:ext cx="7210970" cy="3477875"/>
          </a:xfrm>
          <a:prstGeom prst="rect">
            <a:avLst/>
          </a:prstGeom>
          <a:noFill/>
        </p:spPr>
        <p:txBody>
          <a:bodyPr wrap="square" rtlCol="0">
            <a:spAutoFit/>
          </a:bodyPr>
          <a:lstStyle/>
          <a:p>
            <a:r>
              <a:rPr lang="en-US" sz="2400" b="1" dirty="0">
                <a:solidFill>
                  <a:schemeClr val="accent2"/>
                </a:solidFill>
                <a:latin typeface="+mj-lt"/>
                <a:ea typeface="+mj-ea"/>
                <a:cs typeface="+mj-cs"/>
              </a:rPr>
              <a:t>Administrative </a:t>
            </a:r>
            <a:r>
              <a:rPr lang="en-US" sz="2400" b="1" dirty="0" smtClean="0">
                <a:solidFill>
                  <a:schemeClr val="accent2"/>
                </a:solidFill>
                <a:latin typeface="+mj-lt"/>
                <a:ea typeface="+mj-ea"/>
                <a:cs typeface="+mj-cs"/>
              </a:rPr>
              <a:t>Controls</a:t>
            </a:r>
          </a:p>
          <a:p>
            <a:pPr marL="285750" indent="-285750">
              <a:buFont typeface="Arial" panose="020B0604020202020204" pitchFamily="34" charset="0"/>
              <a:buChar char="•"/>
            </a:pPr>
            <a:r>
              <a:rPr lang="en-US" sz="2000" dirty="0" smtClean="0">
                <a:solidFill>
                  <a:schemeClr val="tx1"/>
                </a:solidFill>
                <a:latin typeface="+mj-lt"/>
              </a:rPr>
              <a:t>Training </a:t>
            </a:r>
            <a:r>
              <a:rPr lang="en-US" sz="2000" dirty="0">
                <a:solidFill>
                  <a:schemeClr val="tx1"/>
                </a:solidFill>
                <a:latin typeface="+mj-lt"/>
              </a:rPr>
              <a:t>Calendar (Risk Driven) </a:t>
            </a:r>
          </a:p>
          <a:p>
            <a:pPr marL="901700" indent="-285750">
              <a:buFont typeface="Arial" panose="020B0604020202020204" pitchFamily="34" charset="0"/>
              <a:buChar char="•"/>
            </a:pPr>
            <a:r>
              <a:rPr lang="en-US" sz="2000" dirty="0">
                <a:solidFill>
                  <a:schemeClr val="tx1"/>
                </a:solidFill>
                <a:latin typeface="+mj-lt"/>
              </a:rPr>
              <a:t>Safe Work Procedures</a:t>
            </a:r>
          </a:p>
          <a:p>
            <a:pPr marL="901700" indent="-285750">
              <a:buFont typeface="Arial" panose="020B0604020202020204" pitchFamily="34" charset="0"/>
              <a:buChar char="•"/>
            </a:pPr>
            <a:r>
              <a:rPr lang="en-US" sz="2000" dirty="0">
                <a:solidFill>
                  <a:schemeClr val="tx1"/>
                </a:solidFill>
                <a:latin typeface="+mj-lt"/>
              </a:rPr>
              <a:t>Scheduled refresher  </a:t>
            </a:r>
          </a:p>
          <a:p>
            <a:pPr marL="285750" indent="-285750">
              <a:buFont typeface="Arial" panose="020B0604020202020204" pitchFamily="34" charset="0"/>
              <a:buChar char="•"/>
            </a:pPr>
            <a:r>
              <a:rPr lang="en-US" sz="2000" dirty="0">
                <a:solidFill>
                  <a:schemeClr val="tx1"/>
                </a:solidFill>
                <a:latin typeface="+mj-lt"/>
              </a:rPr>
              <a:t>Permit to Work system</a:t>
            </a:r>
          </a:p>
          <a:p>
            <a:pPr marL="285750" indent="-285750">
              <a:buFont typeface="Arial" panose="020B0604020202020204" pitchFamily="34" charset="0"/>
              <a:buChar char="•"/>
            </a:pPr>
            <a:r>
              <a:rPr lang="en-US" sz="2000" dirty="0">
                <a:solidFill>
                  <a:schemeClr val="tx1"/>
                </a:solidFill>
                <a:latin typeface="+mj-lt"/>
              </a:rPr>
              <a:t>General and Specific risk communication</a:t>
            </a:r>
          </a:p>
          <a:p>
            <a:pPr marL="285750" indent="-285750">
              <a:buFont typeface="Arial" panose="020B0604020202020204" pitchFamily="34" charset="0"/>
              <a:buChar char="•"/>
            </a:pPr>
            <a:r>
              <a:rPr lang="en-US" sz="2000" dirty="0">
                <a:solidFill>
                  <a:schemeClr val="tx1"/>
                </a:solidFill>
                <a:latin typeface="+mj-lt"/>
              </a:rPr>
              <a:t>Access Control</a:t>
            </a:r>
          </a:p>
          <a:p>
            <a:pPr marL="285750" indent="-285750">
              <a:buFont typeface="Arial" panose="020B0604020202020204" pitchFamily="34" charset="0"/>
              <a:buChar char="•"/>
            </a:pPr>
            <a:r>
              <a:rPr lang="en-US" sz="2000" dirty="0">
                <a:solidFill>
                  <a:schemeClr val="tx1"/>
                </a:solidFill>
                <a:latin typeface="+mj-lt"/>
              </a:rPr>
              <a:t>Worker Rotation </a:t>
            </a:r>
          </a:p>
          <a:p>
            <a:pPr marL="285750" indent="-285750">
              <a:buFont typeface="Arial" panose="020B0604020202020204" pitchFamily="34" charset="0"/>
              <a:buChar char="•"/>
            </a:pPr>
            <a:r>
              <a:rPr lang="en-US" sz="2000" dirty="0">
                <a:solidFill>
                  <a:schemeClr val="tx1"/>
                </a:solidFill>
                <a:latin typeface="+mj-lt"/>
              </a:rPr>
              <a:t>Work or Production Planning</a:t>
            </a:r>
          </a:p>
          <a:p>
            <a:pPr marL="285750" indent="-285750">
              <a:buFont typeface="Arial" panose="020B0604020202020204" pitchFamily="34" charset="0"/>
              <a:buChar char="•"/>
            </a:pPr>
            <a:r>
              <a:rPr lang="en-US" sz="2000" dirty="0">
                <a:solidFill>
                  <a:schemeClr val="tx1"/>
                </a:solidFill>
                <a:latin typeface="+mj-lt"/>
              </a:rPr>
              <a:t>Management monitoring</a:t>
            </a:r>
          </a:p>
          <a:p>
            <a:endParaRPr lang="en-US" sz="1600" dirty="0">
              <a:solidFill>
                <a:schemeClr val="tx1"/>
              </a:solidFill>
            </a:endParaRPr>
          </a:p>
        </p:txBody>
      </p:sp>
      <p:sp>
        <p:nvSpPr>
          <p:cNvPr id="6" name="TextBox 5"/>
          <p:cNvSpPr txBox="1"/>
          <p:nvPr/>
        </p:nvSpPr>
        <p:spPr>
          <a:xfrm>
            <a:off x="504280" y="4833603"/>
            <a:ext cx="4584031" cy="1692771"/>
          </a:xfrm>
          <a:prstGeom prst="rect">
            <a:avLst/>
          </a:prstGeom>
          <a:noFill/>
        </p:spPr>
        <p:txBody>
          <a:bodyPr wrap="square" rtlCol="0">
            <a:spAutoFit/>
          </a:bodyPr>
          <a:lstStyle/>
          <a:p>
            <a:r>
              <a:rPr lang="en-US" sz="2400" b="1" dirty="0">
                <a:solidFill>
                  <a:schemeClr val="accent2"/>
                </a:solidFill>
                <a:latin typeface="+mj-lt"/>
                <a:ea typeface="+mj-ea"/>
                <a:cs typeface="+mj-cs"/>
              </a:rPr>
              <a:t>PPE &amp; </a:t>
            </a:r>
            <a:r>
              <a:rPr lang="en-US" sz="2400" b="1" dirty="0" smtClean="0">
                <a:solidFill>
                  <a:schemeClr val="accent2"/>
                </a:solidFill>
                <a:latin typeface="+mj-lt"/>
                <a:ea typeface="+mj-ea"/>
                <a:cs typeface="+mj-cs"/>
              </a:rPr>
              <a:t>RPE</a:t>
            </a:r>
          </a:p>
          <a:p>
            <a:pPr marL="285750" indent="-285750">
              <a:buFont typeface="Arial" panose="020B0604020202020204" pitchFamily="34" charset="0"/>
              <a:buChar char="•"/>
            </a:pPr>
            <a:r>
              <a:rPr lang="en-US" sz="2000" dirty="0">
                <a:latin typeface="+mj-lt"/>
              </a:rPr>
              <a:t>Use correct RPE with suitable APF</a:t>
            </a:r>
          </a:p>
          <a:p>
            <a:pPr marL="285750" indent="-285750">
              <a:buFont typeface="Arial" panose="020B0604020202020204" pitchFamily="34" charset="0"/>
              <a:buChar char="•"/>
            </a:pPr>
            <a:r>
              <a:rPr lang="en-US" sz="2000" dirty="0">
                <a:latin typeface="+mj-lt"/>
              </a:rPr>
              <a:t>Proper gowning to prevent skin contacts </a:t>
            </a:r>
          </a:p>
          <a:p>
            <a:pPr marL="285750" indent="-285750">
              <a:buFont typeface="Arial" panose="020B0604020202020204" pitchFamily="34" charset="0"/>
              <a:buChar char="•"/>
            </a:pPr>
            <a:r>
              <a:rPr lang="en-US" sz="2000" dirty="0">
                <a:latin typeface="+mj-lt"/>
              </a:rPr>
              <a:t>Goggles</a:t>
            </a:r>
          </a:p>
          <a:p>
            <a:pPr marL="285750" indent="-285750">
              <a:buFont typeface="Arial" panose="020B0604020202020204" pitchFamily="34" charset="0"/>
              <a:buChar char="•"/>
            </a:pPr>
            <a:r>
              <a:rPr lang="en-US" sz="2000" dirty="0">
                <a:latin typeface="+mj-lt"/>
              </a:rPr>
              <a:t>Gloves </a:t>
            </a:r>
          </a:p>
        </p:txBody>
      </p:sp>
      <p:sp>
        <p:nvSpPr>
          <p:cNvPr id="7" name="Left Arrow 6"/>
          <p:cNvSpPr/>
          <p:nvPr/>
        </p:nvSpPr>
        <p:spPr>
          <a:xfrm>
            <a:off x="9415462" y="-1"/>
            <a:ext cx="2743200" cy="100012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Risk Management</a:t>
            </a:r>
            <a:endParaRPr lang="en-US" b="1" dirty="0"/>
          </a:p>
        </p:txBody>
      </p:sp>
      <p:sp>
        <p:nvSpPr>
          <p:cNvPr id="8" name="Title 1"/>
          <p:cNvSpPr txBox="1">
            <a:spLocks/>
          </p:cNvSpPr>
          <p:nvPr/>
        </p:nvSpPr>
        <p:spPr>
          <a:xfrm>
            <a:off x="504492" y="-1627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accent2"/>
                </a:solidFill>
              </a:rPr>
              <a:t>Risks Reduction and Control</a:t>
            </a:r>
            <a:endParaRPr lang="en-US" sz="3600" dirty="0"/>
          </a:p>
        </p:txBody>
      </p:sp>
      <p:sp>
        <p:nvSpPr>
          <p:cNvPr id="9" name="Rectangle 8"/>
          <p:cNvSpPr/>
          <p:nvPr/>
        </p:nvSpPr>
        <p:spPr>
          <a:xfrm>
            <a:off x="6413094" y="3903294"/>
            <a:ext cx="5343525" cy="227171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5715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508" y="-162720"/>
            <a:ext cx="10515600" cy="1325563"/>
          </a:xfrm>
        </p:spPr>
        <p:txBody>
          <a:bodyPr>
            <a:normAutofit/>
          </a:bodyPr>
          <a:lstStyle/>
          <a:p>
            <a:r>
              <a:rPr lang="en-US" sz="3600" b="1" dirty="0" smtClean="0">
                <a:solidFill>
                  <a:schemeClr val="accent2"/>
                </a:solidFill>
              </a:rPr>
              <a:t>Storage – Compatibility Charts</a:t>
            </a:r>
            <a:endParaRPr lang="en-US" sz="3600" b="1" dirty="0">
              <a:solidFill>
                <a:schemeClr val="accent2"/>
              </a:solidFill>
            </a:endParaRP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686" t="5709" r="15509" b="5808"/>
          <a:stretch/>
        </p:blipFill>
        <p:spPr bwMode="auto">
          <a:xfrm>
            <a:off x="2166056" y="1223546"/>
            <a:ext cx="8317086" cy="5239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ft Arrow 4"/>
          <p:cNvSpPr/>
          <p:nvPr/>
        </p:nvSpPr>
        <p:spPr>
          <a:xfrm>
            <a:off x="9415462" y="-1"/>
            <a:ext cx="2743200" cy="100012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Risk Management</a:t>
            </a:r>
            <a:endParaRPr lang="en-US" b="1" dirty="0"/>
          </a:p>
        </p:txBody>
      </p:sp>
    </p:spTree>
    <p:extLst>
      <p:ext uri="{BB962C8B-B14F-4D97-AF65-F5344CB8AC3E}">
        <p14:creationId xmlns:p14="http://schemas.microsoft.com/office/powerpoint/2010/main" val="34421080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335" y="5565"/>
            <a:ext cx="10515600" cy="1325563"/>
          </a:xfrm>
        </p:spPr>
        <p:txBody>
          <a:bodyPr>
            <a:normAutofit/>
          </a:bodyPr>
          <a:lstStyle/>
          <a:p>
            <a:r>
              <a:rPr lang="en-GB" sz="3600" b="1" dirty="0">
                <a:solidFill>
                  <a:schemeClr val="accent2"/>
                </a:solidFill>
              </a:rPr>
              <a:t>Scopes of </a:t>
            </a:r>
            <a:r>
              <a:rPr lang="en-GB" sz="3600" b="1" dirty="0" smtClean="0">
                <a:solidFill>
                  <a:schemeClr val="accent2"/>
                </a:solidFill>
              </a:rPr>
              <a:t>Occupational Health</a:t>
            </a:r>
            <a:br>
              <a:rPr lang="en-GB" sz="3600" b="1" dirty="0" smtClean="0">
                <a:solidFill>
                  <a:schemeClr val="accent2"/>
                </a:solidFill>
              </a:rPr>
            </a:br>
            <a:r>
              <a:rPr lang="en-GB" sz="3600" b="1" dirty="0" smtClean="0">
                <a:solidFill>
                  <a:schemeClr val="accent2"/>
                </a:solidFill>
              </a:rPr>
              <a:t>and </a:t>
            </a:r>
            <a:r>
              <a:rPr lang="en-GB" sz="3600" b="1" dirty="0">
                <a:solidFill>
                  <a:schemeClr val="accent2"/>
                </a:solidFill>
              </a:rPr>
              <a:t>Industrial </a:t>
            </a:r>
            <a:r>
              <a:rPr lang="en-GB" sz="3600" b="1" dirty="0" smtClean="0">
                <a:solidFill>
                  <a:schemeClr val="accent2"/>
                </a:solidFill>
              </a:rPr>
              <a:t>Hygiene </a:t>
            </a:r>
            <a:endParaRPr lang="en-US" sz="4000" dirty="0"/>
          </a:p>
        </p:txBody>
      </p:sp>
      <p:sp>
        <p:nvSpPr>
          <p:cNvPr id="4" name="Title 1">
            <a:extLst>
              <a:ext uri="{FF2B5EF4-FFF2-40B4-BE49-F238E27FC236}">
                <a16:creationId xmlns="" xmlns:a16="http://schemas.microsoft.com/office/drawing/2014/main" id="{0A573774-7E17-443E-9633-450BAB0D4E31}"/>
              </a:ext>
            </a:extLst>
          </p:cNvPr>
          <p:cNvSpPr txBox="1">
            <a:spLocks/>
          </p:cNvSpPr>
          <p:nvPr/>
        </p:nvSpPr>
        <p:spPr>
          <a:xfrm>
            <a:off x="2586787" y="5565"/>
            <a:ext cx="6518696" cy="632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1800" b="1" dirty="0">
              <a:solidFill>
                <a:srgbClr val="F88D5B"/>
              </a:solidFill>
            </a:endParaRPr>
          </a:p>
        </p:txBody>
      </p:sp>
      <p:pic>
        <p:nvPicPr>
          <p:cNvPr id="5" name="Picture 2" descr="http://www.ilocis.org/documents/images/ihy02fe.gif">
            <a:extLst>
              <a:ext uri="{FF2B5EF4-FFF2-40B4-BE49-F238E27FC236}">
                <a16:creationId xmlns="" xmlns:a16="http://schemas.microsoft.com/office/drawing/2014/main" id="{00E55887-D426-414D-825A-56438A87BE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499"/>
          <a:stretch/>
        </p:blipFill>
        <p:spPr bwMode="auto">
          <a:xfrm>
            <a:off x="2038139" y="1564898"/>
            <a:ext cx="7615992" cy="4512052"/>
          </a:xfrm>
          <a:prstGeom prst="rect">
            <a:avLst/>
          </a:prstGeom>
          <a:noFill/>
          <a:extLst>
            <a:ext uri="{909E8E84-426E-40DD-AFC4-6F175D3DCCD1}">
              <a14:hiddenFill xmlns:a14="http://schemas.microsoft.com/office/drawing/2010/main">
                <a:solidFill>
                  <a:srgbClr val="FFFFFF"/>
                </a:solidFill>
              </a14:hiddenFill>
            </a:ext>
          </a:extLst>
        </p:spPr>
      </p:pic>
      <p:sp>
        <p:nvSpPr>
          <p:cNvPr id="6" name="Left Arrow 5"/>
          <p:cNvSpPr/>
          <p:nvPr/>
        </p:nvSpPr>
        <p:spPr>
          <a:xfrm>
            <a:off x="9448800" y="67108"/>
            <a:ext cx="2743200" cy="100012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Risk Interpretation</a:t>
            </a:r>
            <a:endParaRPr lang="en-US" b="1" dirty="0"/>
          </a:p>
        </p:txBody>
      </p:sp>
    </p:spTree>
    <p:extLst>
      <p:ext uri="{BB962C8B-B14F-4D97-AF65-F5344CB8AC3E}">
        <p14:creationId xmlns:p14="http://schemas.microsoft.com/office/powerpoint/2010/main" val="3637426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67558" y="176093"/>
            <a:ext cx="8345244" cy="647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accent2"/>
                </a:solidFill>
              </a:rPr>
              <a:t>Risk Based Health </a:t>
            </a:r>
            <a:r>
              <a:rPr lang="en-US" sz="3600" b="1" dirty="0">
                <a:solidFill>
                  <a:schemeClr val="accent2"/>
                </a:solidFill>
              </a:rPr>
              <a:t>Surveillance </a:t>
            </a:r>
          </a:p>
        </p:txBody>
      </p:sp>
      <p:pic>
        <p:nvPicPr>
          <p:cNvPr id="7" name="Picture 2"/>
          <p:cNvPicPr>
            <a:picLocks noChangeAspect="1" noChangeArrowheads="1"/>
          </p:cNvPicPr>
          <p:nvPr/>
        </p:nvPicPr>
        <p:blipFill>
          <a:blip r:embed="rId3" cstate="print"/>
          <a:srcRect/>
          <a:stretch>
            <a:fillRect/>
          </a:stretch>
        </p:blipFill>
        <p:spPr bwMode="auto">
          <a:xfrm>
            <a:off x="9938639" y="2899400"/>
            <a:ext cx="1489799" cy="1759093"/>
          </a:xfrm>
          <a:prstGeom prst="rect">
            <a:avLst/>
          </a:prstGeom>
          <a:noFill/>
          <a:ln w="9525">
            <a:noFill/>
            <a:miter lim="800000"/>
            <a:headEnd/>
            <a:tailEnd/>
          </a:ln>
        </p:spPr>
      </p:pic>
      <p:sp>
        <p:nvSpPr>
          <p:cNvPr id="10" name="TextBox 9">
            <a:extLst>
              <a:ext uri="{FF2B5EF4-FFF2-40B4-BE49-F238E27FC236}">
                <a16:creationId xmlns="" xmlns:a16="http://schemas.microsoft.com/office/drawing/2014/main" id="{0D82ED1E-9D53-48F7-92EF-E0BD47102188}"/>
              </a:ext>
            </a:extLst>
          </p:cNvPr>
          <p:cNvSpPr txBox="1"/>
          <p:nvPr/>
        </p:nvSpPr>
        <p:spPr>
          <a:xfrm>
            <a:off x="837293" y="1743071"/>
            <a:ext cx="2981795" cy="1866470"/>
          </a:xfrm>
          <a:prstGeom prst="rect">
            <a:avLst/>
          </a:prstGeom>
          <a:noFill/>
        </p:spPr>
        <p:txBody>
          <a:bodyPr wrap="square" lIns="0" tIns="0" rIns="0" bIns="0" rtlCol="0">
            <a:noAutofit/>
          </a:bodyPr>
          <a:lstStyle/>
          <a:p>
            <a:pPr marL="285750" indent="-285750">
              <a:lnSpc>
                <a:spcPct val="150000"/>
              </a:lnSpc>
              <a:buClr>
                <a:schemeClr val="tx1"/>
              </a:buClr>
              <a:buFont typeface="Arial" panose="020B0604020202020204" pitchFamily="34" charset="0"/>
              <a:buChar char="•"/>
            </a:pPr>
            <a:r>
              <a:rPr lang="en-US" sz="2800" dirty="0">
                <a:latin typeface="+mj-lt"/>
              </a:rPr>
              <a:t>Sensitive </a:t>
            </a:r>
          </a:p>
          <a:p>
            <a:pPr marL="285750" indent="-285750">
              <a:lnSpc>
                <a:spcPct val="150000"/>
              </a:lnSpc>
              <a:buClr>
                <a:schemeClr val="tx1"/>
              </a:buClr>
              <a:buFont typeface="Arial" panose="020B0604020202020204" pitchFamily="34" charset="0"/>
              <a:buChar char="•"/>
            </a:pPr>
            <a:r>
              <a:rPr lang="en-US" sz="2800" dirty="0">
                <a:latin typeface="+mj-lt"/>
              </a:rPr>
              <a:t>Specific </a:t>
            </a:r>
          </a:p>
          <a:p>
            <a:pPr marL="285750" indent="-285750">
              <a:lnSpc>
                <a:spcPct val="150000"/>
              </a:lnSpc>
              <a:buClr>
                <a:schemeClr val="tx1"/>
              </a:buClr>
              <a:buFont typeface="Arial" panose="020B0604020202020204" pitchFamily="34" charset="0"/>
              <a:buChar char="•"/>
            </a:pPr>
            <a:r>
              <a:rPr lang="en-US" sz="2800" dirty="0">
                <a:latin typeface="+mj-lt"/>
              </a:rPr>
              <a:t>Based on risk</a:t>
            </a:r>
          </a:p>
          <a:p>
            <a:pPr marL="285750" indent="-285750">
              <a:lnSpc>
                <a:spcPct val="150000"/>
              </a:lnSpc>
              <a:buClr>
                <a:schemeClr val="tx1"/>
              </a:buClr>
              <a:buFont typeface="Arial" panose="020B0604020202020204" pitchFamily="34" charset="0"/>
              <a:buChar char="•"/>
            </a:pPr>
            <a:r>
              <a:rPr lang="en-US" sz="2800" dirty="0">
                <a:latin typeface="+mj-lt"/>
              </a:rPr>
              <a:t>Minimally Invasive</a:t>
            </a:r>
            <a:endParaRPr lang="en-GB" sz="2800" dirty="0">
              <a:latin typeface="+mj-lt"/>
            </a:endParaRPr>
          </a:p>
        </p:txBody>
      </p:sp>
      <p:sp>
        <p:nvSpPr>
          <p:cNvPr id="11" name="Left Arrow 10"/>
          <p:cNvSpPr/>
          <p:nvPr/>
        </p:nvSpPr>
        <p:spPr>
          <a:xfrm>
            <a:off x="9415462" y="-1"/>
            <a:ext cx="2743200" cy="100012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Screening</a:t>
            </a:r>
            <a:endParaRPr lang="en-US" b="1" dirty="0"/>
          </a:p>
        </p:txBody>
      </p:sp>
    </p:spTree>
    <p:extLst>
      <p:ext uri="{BB962C8B-B14F-4D97-AF65-F5344CB8AC3E}">
        <p14:creationId xmlns:p14="http://schemas.microsoft.com/office/powerpoint/2010/main" val="4797752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6793" y="1147763"/>
            <a:ext cx="7866207" cy="2405787"/>
          </a:xfrm>
          <a:prstGeom prst="rect">
            <a:avLst/>
          </a:prstGeom>
          <a:noFill/>
        </p:spPr>
        <p:txBody>
          <a:bodyPr wrap="square" rtlCol="0">
            <a:spAutoFit/>
          </a:bodyPr>
          <a:lstStyle/>
          <a:p>
            <a:pPr>
              <a:lnSpc>
                <a:spcPct val="90000"/>
              </a:lnSpc>
              <a:spcBef>
                <a:spcPts val="1000"/>
              </a:spcBef>
            </a:pPr>
            <a:endParaRPr lang="en-US" sz="2600" dirty="0">
              <a:latin typeface="+mj-lt"/>
            </a:endParaRPr>
          </a:p>
          <a:p>
            <a:pPr marL="1143000" lvl="2" indent="-228600">
              <a:lnSpc>
                <a:spcPct val="90000"/>
              </a:lnSpc>
              <a:spcBef>
                <a:spcPts val="1000"/>
              </a:spcBef>
              <a:buFont typeface="Arial" panose="020B0604020202020204" pitchFamily="34" charset="0"/>
              <a:buChar char="•"/>
            </a:pPr>
            <a:r>
              <a:rPr lang="en-US" sz="2600" dirty="0">
                <a:latin typeface="+mj-lt"/>
              </a:rPr>
              <a:t>  Statutory</a:t>
            </a:r>
          </a:p>
          <a:p>
            <a:pPr marL="1143000" lvl="2" indent="-228600">
              <a:lnSpc>
                <a:spcPct val="90000"/>
              </a:lnSpc>
              <a:spcBef>
                <a:spcPts val="1000"/>
              </a:spcBef>
              <a:buFont typeface="Arial" panose="020B0604020202020204" pitchFamily="34" charset="0"/>
              <a:buChar char="•"/>
            </a:pPr>
            <a:r>
              <a:rPr lang="en-US" sz="2600" dirty="0">
                <a:latin typeface="+mj-lt"/>
              </a:rPr>
              <a:t>  </a:t>
            </a:r>
            <a:r>
              <a:rPr lang="en-US" sz="2600" dirty="0" smtClean="0">
                <a:latin typeface="+mj-lt"/>
              </a:rPr>
              <a:t>Company  Standards and Work Procedures</a:t>
            </a:r>
            <a:endParaRPr lang="en-US" sz="2600" dirty="0">
              <a:latin typeface="+mj-lt"/>
            </a:endParaRPr>
          </a:p>
          <a:p>
            <a:pPr marL="1143000" lvl="2" indent="-228600">
              <a:lnSpc>
                <a:spcPct val="90000"/>
              </a:lnSpc>
              <a:spcBef>
                <a:spcPts val="1000"/>
              </a:spcBef>
              <a:buFont typeface="Arial" panose="020B0604020202020204" pitchFamily="34" charset="0"/>
              <a:buChar char="•"/>
            </a:pPr>
            <a:r>
              <a:rPr lang="en-US" sz="2600" dirty="0">
                <a:latin typeface="+mj-lt"/>
              </a:rPr>
              <a:t>  Scheduled </a:t>
            </a:r>
            <a:r>
              <a:rPr lang="en-US" sz="2600" dirty="0" smtClean="0">
                <a:latin typeface="+mj-lt"/>
              </a:rPr>
              <a:t>refresher</a:t>
            </a:r>
          </a:p>
          <a:p>
            <a:pPr marL="1143000" lvl="2" indent="-228600">
              <a:lnSpc>
                <a:spcPct val="90000"/>
              </a:lnSpc>
              <a:spcBef>
                <a:spcPts val="1000"/>
              </a:spcBef>
              <a:buFont typeface="Arial" panose="020B0604020202020204" pitchFamily="34" charset="0"/>
              <a:buChar char="•"/>
            </a:pPr>
            <a:r>
              <a:rPr lang="en-US" sz="2600" dirty="0" smtClean="0">
                <a:latin typeface="+mj-lt"/>
              </a:rPr>
              <a:t>  Risk based On time Hazard Communication</a:t>
            </a:r>
            <a:endParaRPr lang="en-US" sz="2600" dirty="0">
              <a:latin typeface="+mj-lt"/>
            </a:endParaRPr>
          </a:p>
        </p:txBody>
      </p:sp>
      <p:sp>
        <p:nvSpPr>
          <p:cNvPr id="5" name="Title 1"/>
          <p:cNvSpPr>
            <a:spLocks noGrp="1"/>
          </p:cNvSpPr>
          <p:nvPr>
            <p:ph type="title"/>
          </p:nvPr>
        </p:nvSpPr>
        <p:spPr>
          <a:xfrm>
            <a:off x="896793" y="-34652"/>
            <a:ext cx="10515600" cy="1325563"/>
          </a:xfrm>
        </p:spPr>
        <p:txBody>
          <a:bodyPr>
            <a:normAutofit/>
          </a:bodyPr>
          <a:lstStyle/>
          <a:p>
            <a:r>
              <a:rPr lang="en-US" sz="3600" b="1" dirty="0" smtClean="0">
                <a:solidFill>
                  <a:schemeClr val="accent2"/>
                </a:solidFill>
              </a:rPr>
              <a:t>Training &amp; Hazard Communication</a:t>
            </a:r>
            <a:endParaRPr lang="en-US" sz="3600" b="1" dirty="0">
              <a:solidFill>
                <a:schemeClr val="accent2"/>
              </a:solidFill>
            </a:endParaRPr>
          </a:p>
        </p:txBody>
      </p:sp>
      <p:pic>
        <p:nvPicPr>
          <p:cNvPr id="6" name="Picture 5">
            <a:extLst>
              <a:ext uri="{FF2B5EF4-FFF2-40B4-BE49-F238E27FC236}">
                <a16:creationId xmlns="" xmlns:a16="http://schemas.microsoft.com/office/drawing/2014/main" id="{1B48C441-1F33-47A3-8A06-B1AB32ACA2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3224" y="4114800"/>
            <a:ext cx="4886325" cy="2743200"/>
          </a:xfrm>
          <a:prstGeom prst="rect">
            <a:avLst/>
          </a:prstGeom>
        </p:spPr>
      </p:pic>
      <p:sp>
        <p:nvSpPr>
          <p:cNvPr id="7" name="Left Arrow 6"/>
          <p:cNvSpPr/>
          <p:nvPr/>
        </p:nvSpPr>
        <p:spPr>
          <a:xfrm>
            <a:off x="9415462" y="-1"/>
            <a:ext cx="2743200" cy="100012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Training &amp; Communication</a:t>
            </a:r>
            <a:endParaRPr lang="en-US" b="1" dirty="0"/>
          </a:p>
        </p:txBody>
      </p:sp>
    </p:spTree>
    <p:extLst>
      <p:ext uri="{BB962C8B-B14F-4D97-AF65-F5344CB8AC3E}">
        <p14:creationId xmlns:p14="http://schemas.microsoft.com/office/powerpoint/2010/main" val="1801625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834"/>
            <a:ext cx="10515600" cy="1325563"/>
          </a:xfrm>
        </p:spPr>
        <p:txBody>
          <a:bodyPr>
            <a:normAutofit/>
          </a:bodyPr>
          <a:lstStyle/>
          <a:p>
            <a:r>
              <a:rPr lang="en-US" b="1" dirty="0">
                <a:solidFill>
                  <a:schemeClr val="accent2"/>
                </a:solidFill>
              </a:rPr>
              <a:t>Training</a:t>
            </a:r>
          </a:p>
        </p:txBody>
      </p:sp>
      <p:sp>
        <p:nvSpPr>
          <p:cNvPr id="3" name="Content Placeholder 2"/>
          <p:cNvSpPr>
            <a:spLocks noGrp="1"/>
          </p:cNvSpPr>
          <p:nvPr>
            <p:ph idx="1"/>
          </p:nvPr>
        </p:nvSpPr>
        <p:spPr>
          <a:xfrm>
            <a:off x="838200" y="1228729"/>
            <a:ext cx="10515600" cy="5062538"/>
          </a:xfrm>
        </p:spPr>
        <p:txBody>
          <a:bodyPr>
            <a:normAutofit lnSpcReduction="10000"/>
          </a:bodyPr>
          <a:lstStyle/>
          <a:p>
            <a:pPr marL="0" indent="0">
              <a:buNone/>
            </a:pPr>
            <a:r>
              <a:rPr lang="en-US" b="1" dirty="0" smtClean="0">
                <a:latin typeface="+mj-lt"/>
              </a:rPr>
              <a:t>Training Content</a:t>
            </a:r>
          </a:p>
          <a:p>
            <a:pPr marL="0" indent="0">
              <a:buNone/>
            </a:pPr>
            <a:endParaRPr lang="en-US" sz="1800" b="1" dirty="0" smtClean="0">
              <a:latin typeface="+mj-lt"/>
            </a:endParaRPr>
          </a:p>
          <a:p>
            <a:r>
              <a:rPr lang="en-US" sz="2600" dirty="0">
                <a:latin typeface="+mj-lt"/>
              </a:rPr>
              <a:t>The company’s chemical management policies and procedures</a:t>
            </a:r>
          </a:p>
          <a:p>
            <a:r>
              <a:rPr lang="en-US" sz="2600" dirty="0">
                <a:latin typeface="+mj-lt"/>
              </a:rPr>
              <a:t>The types of chemicals used in the facility, as well as their hazardous properties</a:t>
            </a:r>
          </a:p>
          <a:p>
            <a:r>
              <a:rPr lang="en-US" sz="2600" dirty="0">
                <a:latin typeface="+mj-lt"/>
              </a:rPr>
              <a:t>An overview of the manners in which workers or the environment may be impacted by the use or disposal of the types chemicals present at the facility</a:t>
            </a:r>
          </a:p>
          <a:p>
            <a:r>
              <a:rPr lang="en-US" sz="2600" dirty="0">
                <a:latin typeface="+mj-lt"/>
              </a:rPr>
              <a:t>How to read and use the information contained in Safety Data sheet (SDS)</a:t>
            </a:r>
          </a:p>
          <a:p>
            <a:r>
              <a:rPr lang="en-US" sz="2600" dirty="0">
                <a:latin typeface="+mj-lt"/>
              </a:rPr>
              <a:t>Procedures for the safe handling, use, and disposal of hazardous materials</a:t>
            </a:r>
          </a:p>
          <a:p>
            <a:r>
              <a:rPr lang="en-US" sz="2600" dirty="0">
                <a:latin typeface="+mj-lt"/>
              </a:rPr>
              <a:t>Any additional requirements under applicable laws and </a:t>
            </a:r>
            <a:r>
              <a:rPr lang="en-US" sz="2600" dirty="0" smtClean="0">
                <a:latin typeface="+mj-lt"/>
              </a:rPr>
              <a:t>regulations</a:t>
            </a:r>
          </a:p>
          <a:p>
            <a:r>
              <a:rPr lang="en-US" sz="2600" dirty="0" smtClean="0">
                <a:latin typeface="+mj-lt"/>
              </a:rPr>
              <a:t>Emergency Preparedness</a:t>
            </a:r>
          </a:p>
          <a:p>
            <a:r>
              <a:rPr lang="en-US" sz="2600" dirty="0" smtClean="0">
                <a:latin typeface="+mj-lt"/>
              </a:rPr>
              <a:t>Exposure monitoring and Health surveillance program</a:t>
            </a:r>
            <a:endParaRPr lang="en-US" sz="2600" dirty="0">
              <a:latin typeface="+mj-lt"/>
            </a:endParaRPr>
          </a:p>
          <a:p>
            <a:pPr marL="0" indent="0">
              <a:buNone/>
            </a:pPr>
            <a:endParaRPr lang="en-US" sz="2600" b="1" dirty="0">
              <a:latin typeface="+mj-lt"/>
            </a:endParaRPr>
          </a:p>
        </p:txBody>
      </p:sp>
      <p:sp>
        <p:nvSpPr>
          <p:cNvPr id="4" name="Left Arrow 3"/>
          <p:cNvSpPr/>
          <p:nvPr/>
        </p:nvSpPr>
        <p:spPr>
          <a:xfrm>
            <a:off x="9415462" y="-1"/>
            <a:ext cx="2743200" cy="100012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Training</a:t>
            </a:r>
            <a:endParaRPr lang="en-US" b="1" dirty="0"/>
          </a:p>
        </p:txBody>
      </p:sp>
    </p:spTree>
    <p:extLst>
      <p:ext uri="{BB962C8B-B14F-4D97-AF65-F5344CB8AC3E}">
        <p14:creationId xmlns:p14="http://schemas.microsoft.com/office/powerpoint/2010/main" val="1064012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932" y="2618116"/>
            <a:ext cx="10515600" cy="1325563"/>
          </a:xfrm>
        </p:spPr>
        <p:txBody>
          <a:bodyPr>
            <a:noAutofit/>
          </a:bodyPr>
          <a:lstStyle/>
          <a:p>
            <a:pPr algn="ctr"/>
            <a:r>
              <a:rPr lang="en-US" sz="9600" b="1" dirty="0" smtClean="0">
                <a:solidFill>
                  <a:schemeClr val="accent2"/>
                </a:solidFill>
              </a:rPr>
              <a:t>Q &amp; A</a:t>
            </a:r>
            <a:endParaRPr lang="en-US" sz="9600" b="1" dirty="0">
              <a:solidFill>
                <a:schemeClr val="accent2"/>
              </a:solidFill>
            </a:endParaRPr>
          </a:p>
        </p:txBody>
      </p:sp>
    </p:spTree>
    <p:extLst>
      <p:ext uri="{BB962C8B-B14F-4D97-AF65-F5344CB8AC3E}">
        <p14:creationId xmlns:p14="http://schemas.microsoft.com/office/powerpoint/2010/main" val="3914309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85850" y="53973"/>
            <a:ext cx="10515600" cy="792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accent2"/>
                </a:solidFill>
              </a:rPr>
              <a:t>Chemical Security and Chemical Safety</a:t>
            </a:r>
            <a:endParaRPr lang="en-US" sz="3600" b="1" dirty="0">
              <a:solidFill>
                <a:schemeClr val="accent2"/>
              </a:solidFill>
            </a:endParaRPr>
          </a:p>
        </p:txBody>
      </p:sp>
      <p:sp>
        <p:nvSpPr>
          <p:cNvPr id="5" name="Oval 4"/>
          <p:cNvSpPr/>
          <p:nvPr/>
        </p:nvSpPr>
        <p:spPr>
          <a:xfrm>
            <a:off x="1085850" y="2462852"/>
            <a:ext cx="3114675" cy="1508281"/>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smtClean="0">
                <a:latin typeface="+mj-lt"/>
              </a:rPr>
              <a:t>Chemical Safety Management</a:t>
            </a:r>
            <a:endParaRPr lang="en-US" sz="2400" b="1" dirty="0">
              <a:latin typeface="+mj-lt"/>
            </a:endParaRPr>
          </a:p>
        </p:txBody>
      </p:sp>
      <p:sp>
        <p:nvSpPr>
          <p:cNvPr id="6" name="Oval 5"/>
          <p:cNvSpPr/>
          <p:nvPr/>
        </p:nvSpPr>
        <p:spPr>
          <a:xfrm>
            <a:off x="1085850" y="4392409"/>
            <a:ext cx="3114675" cy="1519659"/>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smtClean="0">
                <a:latin typeface="+mj-lt"/>
              </a:rPr>
              <a:t>Chemical Security Management</a:t>
            </a:r>
            <a:endParaRPr lang="en-US" sz="2400" b="1" dirty="0">
              <a:latin typeface="+mj-lt"/>
            </a:endParaRPr>
          </a:p>
        </p:txBody>
      </p:sp>
      <p:grpSp>
        <p:nvGrpSpPr>
          <p:cNvPr id="10" name="Group 9"/>
          <p:cNvGrpSpPr/>
          <p:nvPr/>
        </p:nvGrpSpPr>
        <p:grpSpPr>
          <a:xfrm>
            <a:off x="4175362" y="3271828"/>
            <a:ext cx="3768488" cy="1659732"/>
            <a:chOff x="4175362" y="2600325"/>
            <a:chExt cx="3768488" cy="1659732"/>
          </a:xfrm>
          <a:solidFill>
            <a:schemeClr val="accent6"/>
          </a:solidFill>
        </p:grpSpPr>
        <p:sp>
          <p:nvSpPr>
            <p:cNvPr id="7" name="Right Arrow 6"/>
            <p:cNvSpPr/>
            <p:nvPr/>
          </p:nvSpPr>
          <p:spPr>
            <a:xfrm>
              <a:off x="5110162" y="2600325"/>
              <a:ext cx="2833688" cy="1659732"/>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ight Arrow 7"/>
            <p:cNvSpPr/>
            <p:nvPr/>
          </p:nvSpPr>
          <p:spPr>
            <a:xfrm rot="1814909">
              <a:off x="4243537" y="2812353"/>
              <a:ext cx="1604077" cy="814628"/>
            </a:xfrm>
            <a:prstGeom prst="rightArrow">
              <a:avLst>
                <a:gd name="adj1" fmla="val 50000"/>
                <a:gd name="adj2" fmla="val 476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ight Arrow 8"/>
            <p:cNvSpPr/>
            <p:nvPr/>
          </p:nvSpPr>
          <p:spPr>
            <a:xfrm rot="19258478">
              <a:off x="4175362" y="3308668"/>
              <a:ext cx="1701611" cy="814628"/>
            </a:xfrm>
            <a:prstGeom prst="rightArrow">
              <a:avLst>
                <a:gd name="adj1" fmla="val 50000"/>
                <a:gd name="adj2" fmla="val 476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 name="TextBox 10"/>
          <p:cNvSpPr txBox="1"/>
          <p:nvPr/>
        </p:nvSpPr>
        <p:spPr>
          <a:xfrm>
            <a:off x="5207794" y="3844246"/>
            <a:ext cx="1943100" cy="646331"/>
          </a:xfrm>
          <a:prstGeom prst="rect">
            <a:avLst/>
          </a:prstGeom>
          <a:noFill/>
        </p:spPr>
        <p:txBody>
          <a:bodyPr wrap="square" rtlCol="0">
            <a:spAutoFit/>
          </a:bodyPr>
          <a:lstStyle/>
          <a:p>
            <a:pPr algn="ctr"/>
            <a:r>
              <a:rPr lang="en-US" b="1" dirty="0" smtClean="0">
                <a:solidFill>
                  <a:schemeClr val="bg1"/>
                </a:solidFill>
                <a:latin typeface="+mj-lt"/>
              </a:rPr>
              <a:t>Integrated Risk Management</a:t>
            </a:r>
            <a:endParaRPr lang="en-US" b="1" dirty="0">
              <a:solidFill>
                <a:schemeClr val="bg1"/>
              </a:solidFill>
              <a:latin typeface="+mj-lt"/>
            </a:endParaRPr>
          </a:p>
        </p:txBody>
      </p:sp>
      <p:sp>
        <p:nvSpPr>
          <p:cNvPr id="12" name="TextBox 11"/>
          <p:cNvSpPr txBox="1"/>
          <p:nvPr/>
        </p:nvSpPr>
        <p:spPr>
          <a:xfrm>
            <a:off x="8301038" y="1960747"/>
            <a:ext cx="3371850" cy="1015663"/>
          </a:xfrm>
          <a:prstGeom prst="rect">
            <a:avLst/>
          </a:prstGeom>
          <a:noFill/>
        </p:spPr>
        <p:txBody>
          <a:bodyPr wrap="square" rtlCol="0">
            <a:spAutoFit/>
          </a:bodyPr>
          <a:lstStyle/>
          <a:p>
            <a:r>
              <a:rPr lang="en-US" sz="2000" b="1" dirty="0" smtClean="0">
                <a:latin typeface="+mj-lt"/>
              </a:rPr>
              <a:t>Objectives of Integrated Chemical safety &amp; Security risk management</a:t>
            </a:r>
            <a:endParaRPr lang="en-US" sz="2000" b="1" dirty="0">
              <a:latin typeface="+mj-lt"/>
            </a:endParaRPr>
          </a:p>
        </p:txBody>
      </p:sp>
      <p:sp>
        <p:nvSpPr>
          <p:cNvPr id="13" name="TextBox 12"/>
          <p:cNvSpPr txBox="1"/>
          <p:nvPr/>
        </p:nvSpPr>
        <p:spPr>
          <a:xfrm>
            <a:off x="8301038" y="3044028"/>
            <a:ext cx="3371850" cy="22467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Tx/>
              <a:buChar char="-"/>
            </a:pPr>
            <a:r>
              <a:rPr lang="en-US" sz="2000" dirty="0" smtClean="0">
                <a:latin typeface="+mj-lt"/>
              </a:rPr>
              <a:t>More effective risk reduction</a:t>
            </a:r>
          </a:p>
          <a:p>
            <a:pPr marL="285750" indent="-285750">
              <a:buFontTx/>
              <a:buChar char="-"/>
            </a:pPr>
            <a:r>
              <a:rPr lang="en-US" sz="2000" dirty="0" smtClean="0">
                <a:latin typeface="+mj-lt"/>
              </a:rPr>
              <a:t>Better communication</a:t>
            </a:r>
          </a:p>
          <a:p>
            <a:pPr marL="285750" indent="-285750">
              <a:buFontTx/>
              <a:buChar char="-"/>
            </a:pPr>
            <a:r>
              <a:rPr lang="en-US" sz="2000" dirty="0" smtClean="0">
                <a:latin typeface="+mj-lt"/>
              </a:rPr>
              <a:t>Increased safety and security culture</a:t>
            </a:r>
          </a:p>
          <a:p>
            <a:pPr marL="285750" indent="-285750">
              <a:buFontTx/>
              <a:buChar char="-"/>
            </a:pPr>
            <a:r>
              <a:rPr lang="en-US" sz="2000" dirty="0" smtClean="0">
                <a:latin typeface="+mj-lt"/>
              </a:rPr>
              <a:t>More effective use of limited resources</a:t>
            </a:r>
            <a:endParaRPr lang="en-US" sz="2000" dirty="0">
              <a:latin typeface="+mj-lt"/>
            </a:endParaRPr>
          </a:p>
        </p:txBody>
      </p:sp>
      <p:sp>
        <p:nvSpPr>
          <p:cNvPr id="14" name="Left Arrow 13"/>
          <p:cNvSpPr/>
          <p:nvPr/>
        </p:nvSpPr>
        <p:spPr>
          <a:xfrm>
            <a:off x="9415462" y="-1"/>
            <a:ext cx="2743200" cy="900113"/>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Integration</a:t>
            </a:r>
            <a:endParaRPr lang="en-US" b="1" dirty="0"/>
          </a:p>
        </p:txBody>
      </p:sp>
    </p:spTree>
    <p:extLst>
      <p:ext uri="{BB962C8B-B14F-4D97-AF65-F5344CB8AC3E}">
        <p14:creationId xmlns:p14="http://schemas.microsoft.com/office/powerpoint/2010/main" val="29500342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884" y="2649648"/>
            <a:ext cx="10515600" cy="1325563"/>
          </a:xfrm>
        </p:spPr>
        <p:txBody>
          <a:bodyPr>
            <a:noAutofit/>
          </a:bodyPr>
          <a:lstStyle/>
          <a:p>
            <a:pPr algn="ctr"/>
            <a:r>
              <a:rPr lang="en-US" sz="9600" b="1" dirty="0" smtClean="0">
                <a:solidFill>
                  <a:schemeClr val="accent2"/>
                </a:solidFill>
              </a:rPr>
              <a:t>Thank You</a:t>
            </a:r>
            <a:endParaRPr lang="en-US" sz="9600" b="1" dirty="0">
              <a:solidFill>
                <a:schemeClr val="accent2"/>
              </a:solidFill>
            </a:endParaRPr>
          </a:p>
        </p:txBody>
      </p:sp>
    </p:spTree>
    <p:extLst>
      <p:ext uri="{BB962C8B-B14F-4D97-AF65-F5344CB8AC3E}">
        <p14:creationId xmlns:p14="http://schemas.microsoft.com/office/powerpoint/2010/main" val="1241741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186"/>
            <a:ext cx="8767482" cy="1075765"/>
          </a:xfrm>
        </p:spPr>
        <p:txBody>
          <a:bodyPr>
            <a:normAutofit/>
          </a:bodyPr>
          <a:lstStyle/>
          <a:p>
            <a:r>
              <a:rPr lang="en-US" sz="3600" b="1" dirty="0">
                <a:solidFill>
                  <a:schemeClr val="accent2"/>
                </a:solidFill>
              </a:rPr>
              <a:t>C</a:t>
            </a:r>
            <a:r>
              <a:rPr lang="en-US" sz="3600" b="1" dirty="0" smtClean="0">
                <a:solidFill>
                  <a:schemeClr val="accent2"/>
                </a:solidFill>
              </a:rPr>
              <a:t>hemical </a:t>
            </a:r>
            <a:r>
              <a:rPr lang="en-US" sz="3600" b="1" dirty="0">
                <a:solidFill>
                  <a:schemeClr val="accent2"/>
                </a:solidFill>
              </a:rPr>
              <a:t>safety and chemical </a:t>
            </a:r>
            <a:r>
              <a:rPr lang="en-US" sz="3600" b="1" dirty="0" smtClean="0">
                <a:solidFill>
                  <a:schemeClr val="accent2"/>
                </a:solidFill>
              </a:rPr>
              <a:t>security?</a:t>
            </a:r>
            <a:endParaRPr lang="en-US" sz="3600" b="1" dirty="0">
              <a:solidFill>
                <a:schemeClr val="accent2"/>
              </a:solidFill>
            </a:endParaRPr>
          </a:p>
        </p:txBody>
      </p:sp>
      <p:sp>
        <p:nvSpPr>
          <p:cNvPr id="3" name="Content Placeholder 2"/>
          <p:cNvSpPr>
            <a:spLocks noGrp="1"/>
          </p:cNvSpPr>
          <p:nvPr>
            <p:ph idx="1"/>
          </p:nvPr>
        </p:nvSpPr>
        <p:spPr>
          <a:xfrm>
            <a:off x="838200" y="2025650"/>
            <a:ext cx="10515600" cy="4351338"/>
          </a:xfrm>
        </p:spPr>
        <p:txBody>
          <a:bodyPr/>
          <a:lstStyle/>
          <a:p>
            <a:pPr marL="0" indent="0">
              <a:buNone/>
            </a:pPr>
            <a:r>
              <a:rPr lang="en-US" dirty="0">
                <a:latin typeface="+mj-lt"/>
              </a:rPr>
              <a:t>Managing chemical risk ensures protection of: </a:t>
            </a:r>
            <a:endParaRPr lang="en-US" dirty="0" smtClean="0">
              <a:latin typeface="+mj-lt"/>
            </a:endParaRPr>
          </a:p>
          <a:p>
            <a:pPr marL="0" indent="0">
              <a:buNone/>
            </a:pPr>
            <a:endParaRPr lang="en-US" sz="2400" dirty="0">
              <a:latin typeface="+mj-lt"/>
            </a:endParaRPr>
          </a:p>
          <a:p>
            <a:pPr lvl="2" indent="-342900" defTabSz="457200"/>
            <a:r>
              <a:rPr lang="en-US" sz="2800" dirty="0">
                <a:latin typeface="+mj-lt"/>
                <a:cs typeface="Arial" pitchFamily="34" charset="0"/>
              </a:rPr>
              <a:t>Workers</a:t>
            </a:r>
          </a:p>
          <a:p>
            <a:pPr lvl="2" indent="-342900" defTabSz="457200"/>
            <a:r>
              <a:rPr lang="en-US" sz="2800" dirty="0">
                <a:latin typeface="+mj-lt"/>
                <a:cs typeface="Arial" pitchFamily="34" charset="0"/>
              </a:rPr>
              <a:t>Plant facilities</a:t>
            </a:r>
          </a:p>
          <a:p>
            <a:pPr lvl="2" indent="-342900" defTabSz="457200"/>
            <a:r>
              <a:rPr lang="en-US" sz="2800" dirty="0">
                <a:latin typeface="+mj-lt"/>
                <a:cs typeface="Arial" pitchFamily="34" charset="0"/>
              </a:rPr>
              <a:t>Plant processes</a:t>
            </a:r>
          </a:p>
          <a:p>
            <a:pPr lvl="2" indent="-342900" defTabSz="457200"/>
            <a:r>
              <a:rPr lang="en-US" sz="2800" dirty="0">
                <a:latin typeface="+mj-lt"/>
                <a:cs typeface="Arial" pitchFamily="34" charset="0"/>
              </a:rPr>
              <a:t>Community</a:t>
            </a:r>
          </a:p>
          <a:p>
            <a:pPr lvl="2" indent="-342900" defTabSz="457200"/>
            <a:r>
              <a:rPr lang="en-US" sz="2800" dirty="0">
                <a:latin typeface="+mj-lt"/>
                <a:cs typeface="Arial" pitchFamily="34" charset="0"/>
              </a:rPr>
              <a:t>Environment</a:t>
            </a:r>
          </a:p>
          <a:p>
            <a:pPr lvl="2" indent="-342900" defTabSz="457200"/>
            <a:r>
              <a:rPr lang="en-US" sz="2800" dirty="0">
                <a:latin typeface="+mj-lt"/>
                <a:cs typeface="Arial" pitchFamily="34" charset="0"/>
              </a:rPr>
              <a:t>Economy</a:t>
            </a:r>
          </a:p>
          <a:p>
            <a:pPr marL="0" indent="0">
              <a:buNone/>
            </a:pPr>
            <a:endParaRPr lang="en-US" sz="2400" dirty="0">
              <a:latin typeface="+mj-lt"/>
            </a:endParaRPr>
          </a:p>
          <a:p>
            <a:pPr marL="0" indent="0">
              <a:buNone/>
            </a:pPr>
            <a:endParaRPr lang="en-US" dirty="0"/>
          </a:p>
        </p:txBody>
      </p:sp>
      <p:sp>
        <p:nvSpPr>
          <p:cNvPr id="4" name="Left Arrow 3"/>
          <p:cNvSpPr/>
          <p:nvPr/>
        </p:nvSpPr>
        <p:spPr>
          <a:xfrm>
            <a:off x="9429750" y="-1"/>
            <a:ext cx="2728912" cy="900113"/>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Impact</a:t>
            </a:r>
            <a:endParaRPr lang="en-US" b="1" dirty="0"/>
          </a:p>
        </p:txBody>
      </p:sp>
      <p:pic>
        <p:nvPicPr>
          <p:cNvPr id="2050" name="Picture 2" descr="Image result for chemical rel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7237" y="3236916"/>
            <a:ext cx="5391425" cy="358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847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8265459" cy="1183341"/>
          </a:xfrm>
        </p:spPr>
        <p:txBody>
          <a:bodyPr>
            <a:normAutofit/>
          </a:bodyPr>
          <a:lstStyle/>
          <a:p>
            <a:r>
              <a:rPr lang="en-US" sz="3600" b="1" dirty="0">
                <a:solidFill>
                  <a:schemeClr val="accent2"/>
                </a:solidFill>
              </a:rPr>
              <a:t>Integrated </a:t>
            </a:r>
            <a:r>
              <a:rPr lang="en-US" sz="3600" b="1" dirty="0" smtClean="0">
                <a:solidFill>
                  <a:schemeClr val="accent2"/>
                </a:solidFill>
              </a:rPr>
              <a:t>approach </a:t>
            </a:r>
            <a:r>
              <a:rPr lang="en-US" sz="3600" b="1" dirty="0">
                <a:solidFill>
                  <a:schemeClr val="accent2"/>
                </a:solidFill>
              </a:rPr>
              <a:t>to Chemical Safety and Security</a:t>
            </a:r>
          </a:p>
        </p:txBody>
      </p:sp>
      <p:sp>
        <p:nvSpPr>
          <p:cNvPr id="3" name="Content Placeholder 2"/>
          <p:cNvSpPr>
            <a:spLocks noGrp="1"/>
          </p:cNvSpPr>
          <p:nvPr>
            <p:ph idx="1"/>
          </p:nvPr>
        </p:nvSpPr>
        <p:spPr>
          <a:xfrm>
            <a:off x="838200" y="1183341"/>
            <a:ext cx="10515600" cy="5396753"/>
          </a:xfrm>
        </p:spPr>
        <p:txBody>
          <a:bodyPr>
            <a:noAutofit/>
          </a:bodyPr>
          <a:lstStyle/>
          <a:p>
            <a:pPr marL="0" indent="0">
              <a:buNone/>
            </a:pPr>
            <a:r>
              <a:rPr lang="en-US" sz="2400" dirty="0">
                <a:latin typeface="+mj-lt"/>
              </a:rPr>
              <a:t>The </a:t>
            </a:r>
            <a:r>
              <a:rPr lang="en-US" sz="2400" dirty="0" smtClean="0">
                <a:latin typeface="+mj-lt"/>
              </a:rPr>
              <a:t>predominant </a:t>
            </a:r>
            <a:r>
              <a:rPr lang="en-US" sz="2400" dirty="0">
                <a:latin typeface="+mj-lt"/>
              </a:rPr>
              <a:t>principles of both safety and security </a:t>
            </a:r>
            <a:r>
              <a:rPr lang="en-US" sz="2400" dirty="0" smtClean="0">
                <a:latin typeface="+mj-lt"/>
              </a:rPr>
              <a:t>are, </a:t>
            </a:r>
          </a:p>
          <a:p>
            <a:pPr marL="457200" indent="-457200">
              <a:buAutoNum type="arabicPeriod"/>
            </a:pPr>
            <a:r>
              <a:rPr lang="en-US" sz="2000" b="1" dirty="0" smtClean="0">
                <a:solidFill>
                  <a:schemeClr val="accent2"/>
                </a:solidFill>
                <a:latin typeface="+mj-lt"/>
              </a:rPr>
              <a:t>“</a:t>
            </a:r>
            <a:r>
              <a:rPr lang="en-US" sz="2000" b="1" dirty="0">
                <a:solidFill>
                  <a:schemeClr val="accent2"/>
                </a:solidFill>
                <a:latin typeface="+mj-lt"/>
              </a:rPr>
              <a:t>Prevent</a:t>
            </a:r>
            <a:r>
              <a:rPr lang="en-US" sz="2000" b="1" dirty="0" smtClean="0">
                <a:solidFill>
                  <a:schemeClr val="accent2"/>
                </a:solidFill>
                <a:latin typeface="+mj-lt"/>
              </a:rPr>
              <a:t>” </a:t>
            </a:r>
            <a:r>
              <a:rPr lang="en-US" sz="2000" dirty="0" smtClean="0">
                <a:latin typeface="+mj-lt"/>
              </a:rPr>
              <a:t>- Understanding </a:t>
            </a:r>
            <a:r>
              <a:rPr lang="en-US" sz="2000" dirty="0">
                <a:latin typeface="+mj-lt"/>
              </a:rPr>
              <a:t>of and implementation of measures to reduce the potential for a chemical accident or security incident to occur. </a:t>
            </a:r>
            <a:endParaRPr lang="en-US" sz="2000" dirty="0" smtClean="0">
              <a:latin typeface="+mj-lt"/>
            </a:endParaRPr>
          </a:p>
          <a:p>
            <a:pPr marL="0" indent="0">
              <a:buNone/>
            </a:pPr>
            <a:endParaRPr lang="en-US" sz="2000" dirty="0" smtClean="0">
              <a:latin typeface="+mj-lt"/>
            </a:endParaRPr>
          </a:p>
          <a:p>
            <a:pPr marL="457200" lvl="1" indent="0">
              <a:buNone/>
            </a:pPr>
            <a:r>
              <a:rPr lang="en-US" sz="2000" dirty="0" smtClean="0">
                <a:latin typeface="+mj-lt"/>
              </a:rPr>
              <a:t>- A </a:t>
            </a:r>
            <a:r>
              <a:rPr lang="en-US" sz="2000" dirty="0">
                <a:latin typeface="+mj-lt"/>
              </a:rPr>
              <a:t>chemical accident may include an accidental release of chemicals into the environment, accidental exposure of a chemical. </a:t>
            </a:r>
            <a:endParaRPr lang="en-US" sz="2000" dirty="0" smtClean="0">
              <a:latin typeface="+mj-lt"/>
            </a:endParaRPr>
          </a:p>
          <a:p>
            <a:pPr lvl="1">
              <a:buFontTx/>
              <a:buChar char="-"/>
            </a:pPr>
            <a:r>
              <a:rPr lang="en-US" sz="2000" dirty="0" smtClean="0">
                <a:latin typeface="+mj-lt"/>
              </a:rPr>
              <a:t>A </a:t>
            </a:r>
            <a:r>
              <a:rPr lang="en-US" sz="2000" dirty="0">
                <a:latin typeface="+mj-lt"/>
              </a:rPr>
              <a:t>chemical security incident may include the theft of chemical materials for subsequent misuse or the malicious release of chemicals into the environment</a:t>
            </a:r>
            <a:r>
              <a:rPr lang="en-US" sz="2000" dirty="0" smtClean="0">
                <a:latin typeface="+mj-lt"/>
              </a:rPr>
              <a:t>.</a:t>
            </a:r>
          </a:p>
          <a:p>
            <a:pPr lvl="1">
              <a:buFontTx/>
              <a:buChar char="-"/>
            </a:pPr>
            <a:endParaRPr lang="en-US" sz="2000" dirty="0" smtClean="0">
              <a:latin typeface="+mj-lt"/>
            </a:endParaRPr>
          </a:p>
          <a:p>
            <a:pPr marL="457200" indent="-457200">
              <a:buAutoNum type="arabicPeriod" startAt="2"/>
            </a:pPr>
            <a:r>
              <a:rPr lang="en-US" sz="2000" b="1" dirty="0" smtClean="0">
                <a:solidFill>
                  <a:schemeClr val="accent2"/>
                </a:solidFill>
                <a:latin typeface="+mj-lt"/>
              </a:rPr>
              <a:t>“</a:t>
            </a:r>
            <a:r>
              <a:rPr lang="en-US" sz="2000" b="1" dirty="0">
                <a:solidFill>
                  <a:schemeClr val="accent2"/>
                </a:solidFill>
                <a:latin typeface="+mj-lt"/>
              </a:rPr>
              <a:t>Detect” </a:t>
            </a:r>
            <a:r>
              <a:rPr lang="en-US" sz="2000" dirty="0">
                <a:latin typeface="+mj-lt"/>
              </a:rPr>
              <a:t>refers to systems and processes that support the early detection of a chemical release or loss, and the confirmation of chemical use following a suspected release (either accidental or malicious). Detection systems should also incorporate risk communication </a:t>
            </a:r>
            <a:r>
              <a:rPr lang="en-US" sz="2000" dirty="0" smtClean="0">
                <a:latin typeface="+mj-lt"/>
              </a:rPr>
              <a:t>process.</a:t>
            </a:r>
          </a:p>
          <a:p>
            <a:pPr marL="457200" indent="-457200">
              <a:buAutoNum type="arabicPeriod" startAt="2"/>
            </a:pPr>
            <a:endParaRPr lang="en-US" sz="2000" dirty="0" smtClean="0">
              <a:latin typeface="+mj-lt"/>
            </a:endParaRPr>
          </a:p>
          <a:p>
            <a:pPr marL="457200" indent="-457200">
              <a:buAutoNum type="arabicPeriod" startAt="2"/>
            </a:pPr>
            <a:r>
              <a:rPr lang="en-US" sz="2000" b="1" dirty="0" smtClean="0">
                <a:solidFill>
                  <a:schemeClr val="accent2"/>
                </a:solidFill>
                <a:latin typeface="+mj-lt"/>
              </a:rPr>
              <a:t>“</a:t>
            </a:r>
            <a:r>
              <a:rPr lang="en-US" sz="2000" b="1" dirty="0">
                <a:solidFill>
                  <a:schemeClr val="accent2"/>
                </a:solidFill>
                <a:latin typeface="+mj-lt"/>
              </a:rPr>
              <a:t>Response” </a:t>
            </a:r>
            <a:r>
              <a:rPr lang="en-US" sz="2000" dirty="0">
                <a:latin typeface="+mj-lt"/>
              </a:rPr>
              <a:t>refer to both facility level response and national level response to a chemical accident or chemical security incident. Response systems include the engagement, equipping, and training of responders, such as fire, hazmat, emergency, and police. </a:t>
            </a:r>
          </a:p>
        </p:txBody>
      </p:sp>
      <p:sp>
        <p:nvSpPr>
          <p:cNvPr id="4" name="Left Arrow 3"/>
          <p:cNvSpPr/>
          <p:nvPr/>
        </p:nvSpPr>
        <p:spPr>
          <a:xfrm>
            <a:off x="9433391" y="-1"/>
            <a:ext cx="2743200" cy="900113"/>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Risk Management</a:t>
            </a:r>
            <a:endParaRPr lang="en-US" b="1" dirty="0"/>
          </a:p>
        </p:txBody>
      </p:sp>
    </p:spTree>
    <p:extLst>
      <p:ext uri="{BB962C8B-B14F-4D97-AF65-F5344CB8AC3E}">
        <p14:creationId xmlns:p14="http://schemas.microsoft.com/office/powerpoint/2010/main" val="2223927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5" y="163105"/>
            <a:ext cx="10515600" cy="1474013"/>
          </a:xfrm>
        </p:spPr>
        <p:txBody>
          <a:bodyPr>
            <a:normAutofit fontScale="90000"/>
          </a:bodyPr>
          <a:lstStyle/>
          <a:p>
            <a:r>
              <a:rPr lang="en-US" sz="4000" b="1" dirty="0" smtClean="0">
                <a:solidFill>
                  <a:schemeClr val="accent2"/>
                </a:solidFill>
              </a:rPr>
              <a:t>Prevention</a:t>
            </a:r>
            <a:br>
              <a:rPr lang="en-US" sz="4000" b="1" dirty="0" smtClean="0">
                <a:solidFill>
                  <a:schemeClr val="accent2"/>
                </a:solidFill>
              </a:rPr>
            </a:br>
            <a:r>
              <a:rPr lang="en-US" sz="2700" dirty="0" smtClean="0">
                <a:solidFill>
                  <a:schemeClr val="accent2"/>
                </a:solidFill>
              </a:rPr>
              <a:t>Laws</a:t>
            </a:r>
            <a:r>
              <a:rPr lang="en-US" sz="2700" dirty="0">
                <a:solidFill>
                  <a:schemeClr val="accent2"/>
                </a:solidFill>
              </a:rPr>
              <a:t>, Regulations, Policies in Sri Lanka, regarding Chemical Management</a:t>
            </a:r>
            <a:r>
              <a:rPr lang="en-US" dirty="0">
                <a:solidFill>
                  <a:schemeClr val="accent2"/>
                </a:solidFill>
              </a:rPr>
              <a:t>  </a:t>
            </a:r>
            <a:br>
              <a:rPr lang="en-US" dirty="0">
                <a:solidFill>
                  <a:schemeClr val="accent2"/>
                </a:solidFill>
              </a:rPr>
            </a:br>
            <a:r>
              <a:rPr lang="en-US" dirty="0" smtClean="0"/>
              <a:t> </a:t>
            </a:r>
            <a:endParaRPr lang="en-US" dirty="0"/>
          </a:p>
        </p:txBody>
      </p:sp>
      <p:sp>
        <p:nvSpPr>
          <p:cNvPr id="5" name="Content Placeholder 2"/>
          <p:cNvSpPr>
            <a:spLocks noGrp="1"/>
          </p:cNvSpPr>
          <p:nvPr>
            <p:ph idx="1"/>
          </p:nvPr>
        </p:nvSpPr>
        <p:spPr>
          <a:xfrm>
            <a:off x="638175" y="1711343"/>
            <a:ext cx="4762500" cy="5403850"/>
          </a:xfrm>
        </p:spPr>
        <p:txBody>
          <a:bodyPr>
            <a:noAutofit/>
          </a:bodyPr>
          <a:lstStyle/>
          <a:p>
            <a:r>
              <a:rPr lang="en-US" sz="1600" dirty="0" smtClean="0"/>
              <a:t>Chemical </a:t>
            </a:r>
            <a:r>
              <a:rPr lang="en-US" sz="1600" dirty="0"/>
              <a:t>Weapons Convention Act No. 58 of 2007 – A National Legislation for </a:t>
            </a:r>
            <a:r>
              <a:rPr lang="en-US" sz="1600" dirty="0" smtClean="0"/>
              <a:t>the enforcement </a:t>
            </a:r>
            <a:r>
              <a:rPr lang="en-US" sz="1600" dirty="0"/>
              <a:t>of the convention has been approved by the Sri Lanka Parliament</a:t>
            </a:r>
          </a:p>
          <a:p>
            <a:r>
              <a:rPr lang="en-US" sz="1600" dirty="0" smtClean="0"/>
              <a:t>Gazette </a:t>
            </a:r>
            <a:r>
              <a:rPr lang="en-US" sz="1600" dirty="0"/>
              <a:t>No. 1561/23.  Issued by the Ministry of Industrial Development on 15th </a:t>
            </a:r>
            <a:r>
              <a:rPr lang="en-US" sz="1600" dirty="0" smtClean="0"/>
              <a:t>August 2008 </a:t>
            </a:r>
            <a:r>
              <a:rPr lang="en-US" sz="1600" dirty="0"/>
              <a:t>– Regulations framed under section 39 &amp; 24 of the Chemical Weapons </a:t>
            </a:r>
            <a:r>
              <a:rPr lang="en-US" sz="1600" dirty="0" smtClean="0"/>
              <a:t>Convention Act </a:t>
            </a:r>
            <a:r>
              <a:rPr lang="en-US" sz="1600" dirty="0"/>
              <a:t>No. 58 of 2007</a:t>
            </a:r>
          </a:p>
          <a:p>
            <a:r>
              <a:rPr lang="en-US" sz="1600" dirty="0" smtClean="0"/>
              <a:t>Gazette </a:t>
            </a:r>
            <a:r>
              <a:rPr lang="en-US" sz="1600" dirty="0"/>
              <a:t>No. 1627/1 issued by the Ministry of Finance &amp; Planning on 09th </a:t>
            </a:r>
            <a:r>
              <a:rPr lang="en-US" sz="1600" dirty="0" smtClean="0"/>
              <a:t>November 2009 </a:t>
            </a:r>
            <a:r>
              <a:rPr lang="en-US" sz="1600" dirty="0"/>
              <a:t>– Regulations framed under section 20(3) &amp; (4) and section 14 of the Import </a:t>
            </a:r>
            <a:r>
              <a:rPr lang="en-US" sz="1600" dirty="0" smtClean="0"/>
              <a:t>&amp; Export </a:t>
            </a:r>
            <a:r>
              <a:rPr lang="en-US" sz="1600" dirty="0"/>
              <a:t>Control Act No. 1 of 1969  </a:t>
            </a:r>
          </a:p>
          <a:p>
            <a:r>
              <a:rPr lang="en-US" sz="1600" dirty="0" smtClean="0"/>
              <a:t>Chemical </a:t>
            </a:r>
            <a:r>
              <a:rPr lang="en-US" sz="1600" dirty="0"/>
              <a:t>Weapons Convention act No. 58 of 2008 and regulations extraordinary No</a:t>
            </a:r>
            <a:r>
              <a:rPr lang="en-US" sz="1600" dirty="0" smtClean="0"/>
              <a:t>. 1561/23 </a:t>
            </a:r>
            <a:r>
              <a:rPr lang="en-US" sz="1600" dirty="0"/>
              <a:t>of 07/08/2008</a:t>
            </a:r>
          </a:p>
          <a:p>
            <a:r>
              <a:rPr lang="en-US" sz="1600" dirty="0" smtClean="0"/>
              <a:t>Control </a:t>
            </a:r>
            <a:r>
              <a:rPr lang="en-US" sz="1600" dirty="0"/>
              <a:t>of Pesticides Act No. 33 of 1980 – Regulation of imports, restriction and ban </a:t>
            </a:r>
            <a:r>
              <a:rPr lang="en-US" sz="1600" dirty="0" smtClean="0"/>
              <a:t>of pesticides </a:t>
            </a:r>
            <a:r>
              <a:rPr lang="en-US" sz="1600" dirty="0"/>
              <a:t>through registration and gazette notification  </a:t>
            </a:r>
          </a:p>
        </p:txBody>
      </p:sp>
      <p:sp>
        <p:nvSpPr>
          <p:cNvPr id="6" name="Content Placeholder 2"/>
          <p:cNvSpPr txBox="1">
            <a:spLocks/>
          </p:cNvSpPr>
          <p:nvPr/>
        </p:nvSpPr>
        <p:spPr>
          <a:xfrm>
            <a:off x="6605587" y="1711343"/>
            <a:ext cx="4762500" cy="54038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600" dirty="0" smtClean="0"/>
              <a:t>Imports </a:t>
            </a:r>
            <a:r>
              <a:rPr lang="en-US" sz="1600" dirty="0"/>
              <a:t>and Exports (Control) Act No. 1 of 1969 – Regulation of import of </a:t>
            </a:r>
            <a:r>
              <a:rPr lang="en-US" sz="1600" dirty="0" smtClean="0"/>
              <a:t>industrial chemicals </a:t>
            </a:r>
            <a:r>
              <a:rPr lang="en-US" sz="1600" dirty="0"/>
              <a:t>(except for Board of Investment requirements) </a:t>
            </a:r>
          </a:p>
          <a:p>
            <a:pPr>
              <a:lnSpc>
                <a:spcPct val="110000"/>
              </a:lnSpc>
            </a:pPr>
            <a:r>
              <a:rPr lang="en-US" sz="1600" dirty="0"/>
              <a:t>National Environmental Act No. 47 of 1980 – Limited provisions for regulation </a:t>
            </a:r>
            <a:r>
              <a:rPr lang="en-US" sz="1600" dirty="0" smtClean="0"/>
              <a:t>thru licensing </a:t>
            </a:r>
            <a:r>
              <a:rPr lang="en-US" sz="1600" dirty="0"/>
              <a:t>procedures</a:t>
            </a:r>
          </a:p>
          <a:p>
            <a:pPr>
              <a:lnSpc>
                <a:spcPct val="110000"/>
              </a:lnSpc>
            </a:pPr>
            <a:r>
              <a:rPr lang="en-US" sz="1600" dirty="0" smtClean="0"/>
              <a:t>Factory </a:t>
            </a:r>
            <a:r>
              <a:rPr lang="en-US" sz="1600" dirty="0"/>
              <a:t>Ordinance of 1946 – Occupational health aspects relating to the </a:t>
            </a:r>
            <a:r>
              <a:rPr lang="en-US" sz="1600" dirty="0" smtClean="0"/>
              <a:t>industrial chemicals  </a:t>
            </a:r>
            <a:endParaRPr lang="en-US" sz="1600" dirty="0"/>
          </a:p>
          <a:p>
            <a:pPr>
              <a:lnSpc>
                <a:spcPct val="110000"/>
              </a:lnSpc>
            </a:pPr>
            <a:r>
              <a:rPr lang="en-US" sz="1600" dirty="0" smtClean="0"/>
              <a:t>Explosive </a:t>
            </a:r>
            <a:r>
              <a:rPr lang="en-US" sz="1600" dirty="0"/>
              <a:t>Act No. 21 of 1956 – Excise ordinance  </a:t>
            </a:r>
          </a:p>
          <a:p>
            <a:pPr>
              <a:lnSpc>
                <a:spcPct val="110000"/>
              </a:lnSpc>
            </a:pPr>
            <a:r>
              <a:rPr lang="en-US" sz="1600" dirty="0" smtClean="0"/>
              <a:t>Customs </a:t>
            </a:r>
            <a:r>
              <a:rPr lang="en-US" sz="1600" dirty="0"/>
              <a:t>Ordinance – Import and export of regulated industrial chemicals  </a:t>
            </a:r>
          </a:p>
          <a:p>
            <a:pPr>
              <a:lnSpc>
                <a:spcPct val="110000"/>
              </a:lnSpc>
            </a:pPr>
            <a:r>
              <a:rPr lang="en-US" sz="1600" dirty="0" smtClean="0"/>
              <a:t>Inter‐agency </a:t>
            </a:r>
            <a:r>
              <a:rPr lang="en-US" sz="1600" dirty="0"/>
              <a:t>Coordinating Procedure of Basal, Stockholm and Rotterdam Conventions  </a:t>
            </a:r>
          </a:p>
          <a:p>
            <a:pPr>
              <a:lnSpc>
                <a:spcPct val="110000"/>
              </a:lnSpc>
            </a:pPr>
            <a:r>
              <a:rPr lang="en-US" sz="1600" dirty="0" smtClean="0"/>
              <a:t>Important </a:t>
            </a:r>
            <a:r>
              <a:rPr lang="en-US" sz="1600" dirty="0"/>
              <a:t>Articles: Annex III – Pesticide formulations and industrial chemicals </a:t>
            </a:r>
            <a:r>
              <a:rPr lang="en-US" sz="1600" dirty="0" smtClean="0"/>
              <a:t>under Prior </a:t>
            </a:r>
            <a:r>
              <a:rPr lang="en-US" sz="1600" dirty="0"/>
              <a:t>Informed Consent (PIC) Procedure </a:t>
            </a:r>
          </a:p>
        </p:txBody>
      </p:sp>
      <p:sp>
        <p:nvSpPr>
          <p:cNvPr id="8" name="Left Arrow 7"/>
          <p:cNvSpPr/>
          <p:nvPr/>
        </p:nvSpPr>
        <p:spPr>
          <a:xfrm>
            <a:off x="9415462" y="-1"/>
            <a:ext cx="2743200" cy="900113"/>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Legal Setup of Sri Lanka</a:t>
            </a:r>
            <a:endParaRPr lang="en-US" b="1" dirty="0"/>
          </a:p>
        </p:txBody>
      </p:sp>
    </p:spTree>
    <p:extLst>
      <p:ext uri="{BB962C8B-B14F-4D97-AF65-F5344CB8AC3E}">
        <p14:creationId xmlns:p14="http://schemas.microsoft.com/office/powerpoint/2010/main" val="1751125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881"/>
            <a:ext cx="10421471" cy="1143000"/>
          </a:xfrm>
        </p:spPr>
        <p:txBody>
          <a:bodyPr>
            <a:normAutofit/>
          </a:bodyPr>
          <a:lstStyle/>
          <a:p>
            <a:r>
              <a:rPr lang="en-US" sz="3600" b="1" dirty="0">
                <a:solidFill>
                  <a:schemeClr val="accent2"/>
                </a:solidFill>
              </a:rPr>
              <a:t>Prevention</a:t>
            </a:r>
            <a:endParaRPr lang="en-US" sz="3600" dirty="0"/>
          </a:p>
        </p:txBody>
      </p:sp>
      <p:sp>
        <p:nvSpPr>
          <p:cNvPr id="3" name="Content Placeholder 2"/>
          <p:cNvSpPr>
            <a:spLocks noGrp="1"/>
          </p:cNvSpPr>
          <p:nvPr>
            <p:ph idx="1"/>
          </p:nvPr>
        </p:nvSpPr>
        <p:spPr>
          <a:xfrm>
            <a:off x="838200" y="1143000"/>
            <a:ext cx="10515600" cy="5386387"/>
          </a:xfrm>
        </p:spPr>
        <p:txBody>
          <a:bodyPr>
            <a:normAutofit fontScale="77500" lnSpcReduction="20000"/>
          </a:bodyPr>
          <a:lstStyle/>
          <a:p>
            <a:pPr marL="0" indent="0">
              <a:buNone/>
            </a:pPr>
            <a:r>
              <a:rPr lang="en-US" sz="4400" dirty="0" smtClean="0">
                <a:solidFill>
                  <a:schemeClr val="accent2"/>
                </a:solidFill>
              </a:rPr>
              <a:t>Strategies adapted by national authority</a:t>
            </a:r>
          </a:p>
          <a:p>
            <a:pPr marL="0" indent="0">
              <a:buNone/>
            </a:pPr>
            <a:endParaRPr lang="en-US" sz="4200" dirty="0" smtClean="0">
              <a:solidFill>
                <a:schemeClr val="accent2"/>
              </a:solidFill>
            </a:endParaRPr>
          </a:p>
          <a:p>
            <a:r>
              <a:rPr lang="en-US" dirty="0">
                <a:latin typeface="+mj-lt"/>
              </a:rPr>
              <a:t>Registration of Scheduled Chemicals users </a:t>
            </a:r>
          </a:p>
          <a:p>
            <a:r>
              <a:rPr lang="en-US" dirty="0" smtClean="0">
                <a:latin typeface="+mj-lt"/>
              </a:rPr>
              <a:t>Issue </a:t>
            </a:r>
            <a:r>
              <a:rPr lang="en-US" dirty="0">
                <a:latin typeface="+mj-lt"/>
              </a:rPr>
              <a:t>import / export recommendations </a:t>
            </a:r>
          </a:p>
          <a:p>
            <a:r>
              <a:rPr lang="en-US" dirty="0" smtClean="0">
                <a:latin typeface="+mj-lt"/>
              </a:rPr>
              <a:t>Assist </a:t>
            </a:r>
            <a:r>
              <a:rPr lang="en-US" dirty="0">
                <a:latin typeface="+mj-lt"/>
              </a:rPr>
              <a:t>in Chemical emergencies </a:t>
            </a:r>
          </a:p>
          <a:p>
            <a:r>
              <a:rPr lang="en-US" dirty="0" smtClean="0">
                <a:latin typeface="+mj-lt"/>
              </a:rPr>
              <a:t>Provide </a:t>
            </a:r>
            <a:r>
              <a:rPr lang="en-US" dirty="0">
                <a:latin typeface="+mj-lt"/>
              </a:rPr>
              <a:t>awareness for industrialists related to scheduled chemicals </a:t>
            </a:r>
          </a:p>
          <a:p>
            <a:r>
              <a:rPr lang="en-US" dirty="0" smtClean="0">
                <a:latin typeface="+mj-lt"/>
              </a:rPr>
              <a:t>Provide </a:t>
            </a:r>
            <a:r>
              <a:rPr lang="en-US" dirty="0">
                <a:latin typeface="+mj-lt"/>
              </a:rPr>
              <a:t>awareness for persons handling hazardous chemical materials </a:t>
            </a:r>
          </a:p>
          <a:p>
            <a:r>
              <a:rPr lang="en-US" dirty="0" smtClean="0">
                <a:latin typeface="+mj-lt"/>
              </a:rPr>
              <a:t>Provide </a:t>
            </a:r>
            <a:r>
              <a:rPr lang="en-US" dirty="0">
                <a:latin typeface="+mj-lt"/>
              </a:rPr>
              <a:t>general awareness to all stake holders   </a:t>
            </a:r>
          </a:p>
          <a:p>
            <a:r>
              <a:rPr lang="en-US" dirty="0" smtClean="0">
                <a:latin typeface="+mj-lt"/>
              </a:rPr>
              <a:t>Conducts </a:t>
            </a:r>
            <a:r>
              <a:rPr lang="en-US" dirty="0">
                <a:latin typeface="+mj-lt"/>
              </a:rPr>
              <a:t>client based educational addressing sector based issues   </a:t>
            </a:r>
          </a:p>
          <a:p>
            <a:r>
              <a:rPr lang="en-US" dirty="0" smtClean="0">
                <a:latin typeface="+mj-lt"/>
              </a:rPr>
              <a:t>Adopt </a:t>
            </a:r>
            <a:r>
              <a:rPr lang="en-US" dirty="0">
                <a:latin typeface="+mj-lt"/>
              </a:rPr>
              <a:t>necessary measures to ensure that toxic Scheduled Chemicals and their precursors are only used for peaceful purposes </a:t>
            </a:r>
          </a:p>
          <a:p>
            <a:r>
              <a:rPr lang="en-US" dirty="0" smtClean="0">
                <a:latin typeface="+mj-lt"/>
              </a:rPr>
              <a:t>Collect </a:t>
            </a:r>
            <a:r>
              <a:rPr lang="en-US" dirty="0">
                <a:latin typeface="+mj-lt"/>
              </a:rPr>
              <a:t>data on hazardous chemicals </a:t>
            </a:r>
          </a:p>
          <a:p>
            <a:r>
              <a:rPr lang="en-US" dirty="0" smtClean="0">
                <a:latin typeface="+mj-lt"/>
              </a:rPr>
              <a:t>Develop </a:t>
            </a:r>
            <a:r>
              <a:rPr lang="en-US" dirty="0">
                <a:latin typeface="+mj-lt"/>
              </a:rPr>
              <a:t>National Protection </a:t>
            </a:r>
            <a:r>
              <a:rPr lang="en-US" dirty="0" smtClean="0">
                <a:latin typeface="+mj-lt"/>
              </a:rPr>
              <a:t>Programme </a:t>
            </a:r>
            <a:endParaRPr lang="en-US" dirty="0">
              <a:latin typeface="+mj-lt"/>
            </a:endParaRPr>
          </a:p>
          <a:p>
            <a:r>
              <a:rPr lang="en-US" dirty="0" smtClean="0">
                <a:latin typeface="+mj-lt"/>
              </a:rPr>
              <a:t>Dealing </a:t>
            </a:r>
            <a:r>
              <a:rPr lang="en-US" dirty="0">
                <a:latin typeface="+mj-lt"/>
              </a:rPr>
              <a:t>with media  </a:t>
            </a:r>
            <a:endParaRPr lang="en-US" dirty="0">
              <a:solidFill>
                <a:schemeClr val="accent2"/>
              </a:solidFill>
              <a:latin typeface="+mj-lt"/>
            </a:endParaRPr>
          </a:p>
        </p:txBody>
      </p:sp>
      <p:sp>
        <p:nvSpPr>
          <p:cNvPr id="4" name="Left Arrow 3"/>
          <p:cNvSpPr/>
          <p:nvPr/>
        </p:nvSpPr>
        <p:spPr>
          <a:xfrm>
            <a:off x="9415462" y="-1"/>
            <a:ext cx="2743200" cy="900113"/>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Strategy of Sri Lanka</a:t>
            </a:r>
            <a:endParaRPr lang="en-US" b="1" dirty="0"/>
          </a:p>
        </p:txBody>
      </p:sp>
    </p:spTree>
    <p:extLst>
      <p:ext uri="{BB962C8B-B14F-4D97-AF65-F5344CB8AC3E}">
        <p14:creationId xmlns:p14="http://schemas.microsoft.com/office/powerpoint/2010/main" val="1921296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7" y="170656"/>
            <a:ext cx="10515600" cy="1325563"/>
          </a:xfrm>
        </p:spPr>
        <p:txBody>
          <a:bodyPr>
            <a:normAutofit/>
          </a:bodyPr>
          <a:lstStyle/>
          <a:p>
            <a:r>
              <a:rPr lang="en-US" b="1" dirty="0" smtClean="0">
                <a:solidFill>
                  <a:schemeClr val="accent2"/>
                </a:solidFill>
              </a:rPr>
              <a:t>Lifecycle of Chemicals </a:t>
            </a:r>
            <a:endParaRPr lang="en-US" b="1" dirty="0">
              <a:solidFill>
                <a:schemeClr val="accent2"/>
              </a:solidFill>
            </a:endParaRPr>
          </a:p>
        </p:txBody>
      </p:sp>
      <p:sp>
        <p:nvSpPr>
          <p:cNvPr id="5" name="Left Arrow 4"/>
          <p:cNvSpPr/>
          <p:nvPr/>
        </p:nvSpPr>
        <p:spPr>
          <a:xfrm>
            <a:off x="9415462" y="-1"/>
            <a:ext cx="2743200" cy="100012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Life Cycle</a:t>
            </a:r>
            <a:endParaRPr lang="en-US" b="1" dirty="0"/>
          </a:p>
        </p:txBody>
      </p:sp>
      <p:pic>
        <p:nvPicPr>
          <p:cNvPr id="1026" name="Picture 2" descr="Image result for life cycle of chemic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881" y="596948"/>
            <a:ext cx="5582444" cy="6011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12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687" y="61118"/>
            <a:ext cx="10515600" cy="877888"/>
          </a:xfrm>
        </p:spPr>
        <p:txBody>
          <a:bodyPr>
            <a:normAutofit/>
          </a:bodyPr>
          <a:lstStyle/>
          <a:p>
            <a:r>
              <a:rPr lang="en-US" sz="3600" b="1" dirty="0">
                <a:solidFill>
                  <a:schemeClr val="accent2"/>
                </a:solidFill>
              </a:rPr>
              <a:t>Prevention</a:t>
            </a:r>
            <a:endParaRPr lang="en-US" sz="3600" dirty="0"/>
          </a:p>
        </p:txBody>
      </p:sp>
      <p:sp>
        <p:nvSpPr>
          <p:cNvPr id="4" name="Rectangle 3"/>
          <p:cNvSpPr/>
          <p:nvPr/>
        </p:nvSpPr>
        <p:spPr>
          <a:xfrm>
            <a:off x="1309687" y="1025386"/>
            <a:ext cx="8639176" cy="4448013"/>
          </a:xfrm>
          <a:prstGeom prst="rect">
            <a:avLst/>
          </a:prstGeom>
        </p:spPr>
        <p:txBody>
          <a:bodyPr wrap="square">
            <a:spAutoFit/>
          </a:bodyPr>
          <a:lstStyle/>
          <a:p>
            <a:pPr marL="285750" indent="-285750">
              <a:lnSpc>
                <a:spcPct val="150000"/>
              </a:lnSpc>
              <a:buFont typeface="Arial" panose="020B0604020202020204" pitchFamily="34" charset="0"/>
              <a:buChar char="•"/>
            </a:pPr>
            <a:r>
              <a:rPr lang="en-US" sz="3200" dirty="0" smtClean="0">
                <a:latin typeface="+mj-lt"/>
              </a:rPr>
              <a:t>Inventory </a:t>
            </a:r>
            <a:r>
              <a:rPr lang="en-US" sz="3200" dirty="0">
                <a:latin typeface="+mj-lt"/>
              </a:rPr>
              <a:t>Management </a:t>
            </a:r>
            <a:r>
              <a:rPr lang="en-US" sz="3200" dirty="0" smtClean="0">
                <a:latin typeface="+mj-lt"/>
              </a:rPr>
              <a:t>systems</a:t>
            </a:r>
          </a:p>
          <a:p>
            <a:pPr marL="285750" indent="-285750">
              <a:lnSpc>
                <a:spcPct val="150000"/>
              </a:lnSpc>
              <a:buFont typeface="Arial" panose="020B0604020202020204" pitchFamily="34" charset="0"/>
              <a:buChar char="•"/>
            </a:pPr>
            <a:r>
              <a:rPr lang="en-US" sz="3200" dirty="0" smtClean="0">
                <a:latin typeface="+mj-lt"/>
              </a:rPr>
              <a:t>Hazard </a:t>
            </a:r>
            <a:r>
              <a:rPr lang="en-US" sz="3200" dirty="0">
                <a:latin typeface="+mj-lt"/>
              </a:rPr>
              <a:t>Assessment </a:t>
            </a:r>
            <a:r>
              <a:rPr lang="en-US" sz="3200" dirty="0" smtClean="0">
                <a:latin typeface="+mj-lt"/>
              </a:rPr>
              <a:t>Tools</a:t>
            </a:r>
            <a:endParaRPr lang="en-US" sz="3200" dirty="0">
              <a:latin typeface="+mj-lt"/>
            </a:endParaRPr>
          </a:p>
          <a:p>
            <a:pPr marL="285750" indent="-285750">
              <a:lnSpc>
                <a:spcPct val="150000"/>
              </a:lnSpc>
              <a:buFont typeface="Arial" panose="020B0604020202020204" pitchFamily="34" charset="0"/>
              <a:buChar char="•"/>
            </a:pPr>
            <a:r>
              <a:rPr lang="en-US" sz="3200" dirty="0" smtClean="0">
                <a:latin typeface="+mj-lt"/>
              </a:rPr>
              <a:t>Risk </a:t>
            </a:r>
            <a:r>
              <a:rPr lang="en-US" sz="3200" dirty="0">
                <a:latin typeface="+mj-lt"/>
              </a:rPr>
              <a:t>Assessment </a:t>
            </a:r>
            <a:r>
              <a:rPr lang="en-US" sz="3200" dirty="0" smtClean="0">
                <a:latin typeface="+mj-lt"/>
              </a:rPr>
              <a:t>Tools</a:t>
            </a:r>
            <a:endParaRPr lang="en-US" sz="3200" dirty="0">
              <a:latin typeface="+mj-lt"/>
            </a:endParaRPr>
          </a:p>
          <a:p>
            <a:pPr marL="285750" indent="-285750">
              <a:lnSpc>
                <a:spcPct val="150000"/>
              </a:lnSpc>
              <a:buFont typeface="Arial" panose="020B0604020202020204" pitchFamily="34" charset="0"/>
              <a:buChar char="•"/>
            </a:pPr>
            <a:r>
              <a:rPr lang="en-US" sz="3200" dirty="0" smtClean="0">
                <a:latin typeface="+mj-lt"/>
              </a:rPr>
              <a:t>Chemical </a:t>
            </a:r>
            <a:r>
              <a:rPr lang="en-US" sz="3200" dirty="0">
                <a:latin typeface="+mj-lt"/>
              </a:rPr>
              <a:t>Safety and Security Guidance </a:t>
            </a:r>
            <a:r>
              <a:rPr lang="en-US" sz="3200" dirty="0" smtClean="0">
                <a:latin typeface="+mj-lt"/>
              </a:rPr>
              <a:t>documents</a:t>
            </a:r>
          </a:p>
          <a:p>
            <a:pPr marL="285750" indent="-285750">
              <a:lnSpc>
                <a:spcPct val="150000"/>
              </a:lnSpc>
              <a:buFont typeface="Arial" panose="020B0604020202020204" pitchFamily="34" charset="0"/>
              <a:buChar char="•"/>
            </a:pPr>
            <a:r>
              <a:rPr lang="en-US" sz="3200" dirty="0" smtClean="0">
                <a:latin typeface="+mj-lt"/>
              </a:rPr>
              <a:t>Chemical </a:t>
            </a:r>
            <a:r>
              <a:rPr lang="en-US" sz="3200" dirty="0">
                <a:latin typeface="+mj-lt"/>
              </a:rPr>
              <a:t>Safety and Security </a:t>
            </a:r>
            <a:r>
              <a:rPr lang="en-US" sz="3200" dirty="0" smtClean="0">
                <a:latin typeface="+mj-lt"/>
              </a:rPr>
              <a:t>Training</a:t>
            </a:r>
            <a:endParaRPr lang="en-US" sz="3200" dirty="0">
              <a:latin typeface="+mj-lt"/>
            </a:endParaRPr>
          </a:p>
        </p:txBody>
      </p:sp>
      <p:sp>
        <p:nvSpPr>
          <p:cNvPr id="5" name="Left Arrow 4"/>
          <p:cNvSpPr/>
          <p:nvPr/>
        </p:nvSpPr>
        <p:spPr>
          <a:xfrm>
            <a:off x="9415462" y="-1"/>
            <a:ext cx="2743200" cy="100012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Organizational Approach</a:t>
            </a:r>
            <a:endParaRPr lang="en-US" b="1" dirty="0"/>
          </a:p>
        </p:txBody>
      </p:sp>
    </p:spTree>
    <p:extLst>
      <p:ext uri="{BB962C8B-B14F-4D97-AF65-F5344CB8AC3E}">
        <p14:creationId xmlns:p14="http://schemas.microsoft.com/office/powerpoint/2010/main" val="3092258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3301</Words>
  <Application>Microsoft Office PowerPoint</Application>
  <PresentationFormat>Widescreen</PresentationFormat>
  <Paragraphs>504</Paragraphs>
  <Slides>30</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Courier New</vt:lpstr>
      <vt:lpstr>Symbol</vt:lpstr>
      <vt:lpstr>Times New Roman</vt:lpstr>
      <vt:lpstr>Office Theme</vt:lpstr>
      <vt:lpstr>Chemical Safety and Security Risk Management   Industrial Perspectives, Risk Prioritization, Risk Mitigation, Risk Assessment and Training Modules for Risk Communication   Hemantha Dodangoda  Sri Lanka  </vt:lpstr>
      <vt:lpstr>Chemical Safety and Chemical Security</vt:lpstr>
      <vt:lpstr>PowerPoint Presentation</vt:lpstr>
      <vt:lpstr>Chemical safety and chemical security?</vt:lpstr>
      <vt:lpstr>Integrated approach to Chemical Safety and Security</vt:lpstr>
      <vt:lpstr>Prevention Laws, Regulations, Policies in Sri Lanka, regarding Chemical Management    </vt:lpstr>
      <vt:lpstr>Prevention</vt:lpstr>
      <vt:lpstr>Lifecycle of Chemicals </vt:lpstr>
      <vt:lpstr>Prevention</vt:lpstr>
      <vt:lpstr>PowerPoint Presentation</vt:lpstr>
      <vt:lpstr>Chemical Risk Management Approach</vt:lpstr>
      <vt:lpstr>Qualitative Risk Assessment </vt:lpstr>
      <vt:lpstr>PowerPoint Presentation</vt:lpstr>
      <vt:lpstr>Chemical Risk Assessment</vt:lpstr>
      <vt:lpstr>Establishment of Risk </vt:lpstr>
      <vt:lpstr>Establishment of Risk</vt:lpstr>
      <vt:lpstr>PowerPoint Presentation</vt:lpstr>
      <vt:lpstr>Who do we sample?</vt:lpstr>
      <vt:lpstr>Statistical Analysis of Industrial Hygiene Data  </vt:lpstr>
      <vt:lpstr>PowerPoint Presentation</vt:lpstr>
      <vt:lpstr>Chemical Exposure Risk Lifecycle</vt:lpstr>
      <vt:lpstr>PowerPoint Presentation</vt:lpstr>
      <vt:lpstr>PowerPoint Presentation</vt:lpstr>
      <vt:lpstr>Storage – Compatibility Charts</vt:lpstr>
      <vt:lpstr>Scopes of Occupational Health and Industrial Hygiene </vt:lpstr>
      <vt:lpstr>PowerPoint Presentation</vt:lpstr>
      <vt:lpstr>Training &amp; Hazard Communication</vt:lpstr>
      <vt:lpstr>Training</vt:lpstr>
      <vt:lpstr>Q &amp; A</vt:lpstr>
      <vt:lpstr>Thank You</vt:lpstr>
    </vt:vector>
  </TitlesOfParts>
  <Company>Camso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Safety and Security Risk Management   Industrial Perspectives, Risk Prioritization, Risk Mitigation, Risk Assessment and Training Modules for Risk Communication</dc:title>
  <dc:creator>Shyamali Kalinga</dc:creator>
  <cp:lastModifiedBy>Hemantha Dodangoda</cp:lastModifiedBy>
  <cp:revision>159</cp:revision>
  <dcterms:created xsi:type="dcterms:W3CDTF">2020-01-29T08:54:05Z</dcterms:created>
  <dcterms:modified xsi:type="dcterms:W3CDTF">2020-02-05T04:34:20Z</dcterms:modified>
</cp:coreProperties>
</file>